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ntic Bold" pitchFamily="2" charset="0"/>
      <p:regular r:id="rId13"/>
    </p:embeddedFont>
    <p:embeddedFont>
      <p:font typeface="TAN Headline"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7" Type="http://schemas.openxmlformats.org/officeDocument/2006/relationships/image" Target="../media/image6.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2.svg" /><Relationship Id="rId7" Type="http://schemas.openxmlformats.org/officeDocument/2006/relationships/image" Target="../media/image6.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Layout" Target="../slideLayouts/slideLayout7.xml" /><Relationship Id="rId5" Type="http://schemas.openxmlformats.org/officeDocument/2006/relationships/image" Target="../media/image10.svg" /><Relationship Id="rId4" Type="http://schemas.openxmlformats.org/officeDocument/2006/relationships/image" Target="../media/image9.png" /></Relationships>
</file>

<file path=ppt/slides/_rels/slide3.xml.rels><?xml version="1.0" encoding="UTF-8" standalone="yes"?>
<Relationships xmlns="http://schemas.openxmlformats.org/package/2006/relationships"><Relationship Id="rId3" Type="http://schemas.openxmlformats.org/officeDocument/2006/relationships/image" Target="../media/image12.svg" /><Relationship Id="rId2" Type="http://schemas.openxmlformats.org/officeDocument/2006/relationships/image" Target="../media/image11.png" /><Relationship Id="rId1" Type="http://schemas.openxmlformats.org/officeDocument/2006/relationships/slideLayout" Target="../slideLayouts/slideLayout7.xml" /><Relationship Id="rId5" Type="http://schemas.openxmlformats.org/officeDocument/2006/relationships/image" Target="../media/image14.svg" /><Relationship Id="rId4" Type="http://schemas.openxmlformats.org/officeDocument/2006/relationships/image" Target="../media/image13.png" /></Relationships>
</file>

<file path=ppt/slides/_rels/slide4.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Layout" Target="../slideLayouts/slideLayout7.xml" /><Relationship Id="rId5" Type="http://schemas.openxmlformats.org/officeDocument/2006/relationships/image" Target="../media/image16.svg" /><Relationship Id="rId4" Type="http://schemas.openxmlformats.org/officeDocument/2006/relationships/image" Target="../media/image15.png" /></Relationships>
</file>

<file path=ppt/slides/_rels/slide5.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Layout" Target="../slideLayouts/slideLayout7.xml" /><Relationship Id="rId5" Type="http://schemas.openxmlformats.org/officeDocument/2006/relationships/image" Target="../media/image8.svg"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3" Type="http://schemas.openxmlformats.org/officeDocument/2006/relationships/image" Target="../media/image18.svg" /><Relationship Id="rId2" Type="http://schemas.openxmlformats.org/officeDocument/2006/relationships/image" Target="../media/image17.png" /><Relationship Id="rId1" Type="http://schemas.openxmlformats.org/officeDocument/2006/relationships/slideLayout" Target="../slideLayouts/slideLayout7.xml" /><Relationship Id="rId5" Type="http://schemas.openxmlformats.org/officeDocument/2006/relationships/image" Target="../media/image20.jpeg" /><Relationship Id="rId4" Type="http://schemas.openxmlformats.org/officeDocument/2006/relationships/image" Target="../media/image19.png" /></Relationships>
</file>

<file path=ppt/slides/_rels/slide7.xml.rels><?xml version="1.0" encoding="UTF-8" standalone="yes"?>
<Relationships xmlns="http://schemas.openxmlformats.org/package/2006/relationships"><Relationship Id="rId3" Type="http://schemas.openxmlformats.org/officeDocument/2006/relationships/image" Target="../media/image18.svg" /><Relationship Id="rId2" Type="http://schemas.openxmlformats.org/officeDocument/2006/relationships/image" Target="../media/image17.png" /><Relationship Id="rId1" Type="http://schemas.openxmlformats.org/officeDocument/2006/relationships/slideLayout" Target="../slideLayouts/slideLayout7.xml" /><Relationship Id="rId5" Type="http://schemas.openxmlformats.org/officeDocument/2006/relationships/image" Target="../media/image22.jpeg" /><Relationship Id="rId4" Type="http://schemas.openxmlformats.org/officeDocument/2006/relationships/image" Target="../media/image21.jpeg" /></Relationships>
</file>

<file path=ppt/slides/_rels/slide8.xml.rels><?xml version="1.0" encoding="UTF-8" standalone="yes"?>
<Relationships xmlns="http://schemas.openxmlformats.org/package/2006/relationships"><Relationship Id="rId3" Type="http://schemas.openxmlformats.org/officeDocument/2006/relationships/image" Target="../media/image18.svg" /><Relationship Id="rId2" Type="http://schemas.openxmlformats.org/officeDocument/2006/relationships/image" Target="../media/image17.png" /><Relationship Id="rId1" Type="http://schemas.openxmlformats.org/officeDocument/2006/relationships/slideLayout" Target="../slideLayouts/slideLayout7.xml" /><Relationship Id="rId5" Type="http://schemas.openxmlformats.org/officeDocument/2006/relationships/image" Target="../media/image24.jpeg" /><Relationship Id="rId4" Type="http://schemas.openxmlformats.org/officeDocument/2006/relationships/image" Target="../media/image23.jpeg" /></Relationships>
</file>

<file path=ppt/slides/_rels/slide9.xml.rels><?xml version="1.0" encoding="UTF-8" standalone="yes"?>
<Relationships xmlns="http://schemas.openxmlformats.org/package/2006/relationships"><Relationship Id="rId3" Type="http://schemas.openxmlformats.org/officeDocument/2006/relationships/image" Target="../media/image18.svg" /><Relationship Id="rId2" Type="http://schemas.openxmlformats.org/officeDocument/2006/relationships/image" Target="../media/image17.png" /><Relationship Id="rId1" Type="http://schemas.openxmlformats.org/officeDocument/2006/relationships/slideLayout" Target="../slideLayouts/slideLayout7.xml" /><Relationship Id="rId5" Type="http://schemas.openxmlformats.org/officeDocument/2006/relationships/image" Target="../media/image26.jpeg" /><Relationship Id="rId4" Type="http://schemas.openxmlformats.org/officeDocument/2006/relationships/image" Target="../media/image25.jpe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p:spPr>
        </p:sp>
        <p:sp>
          <p:nvSpPr>
            <p:cNvPr id="4" name="TextBox 4"/>
            <p:cNvSpPr txBox="1"/>
            <p:nvPr/>
          </p:nvSpPr>
          <p:spPr>
            <a:xfrm>
              <a:off x="0" y="-47625"/>
              <a:ext cx="4274726" cy="221509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305630" y="3332477"/>
            <a:ext cx="10620170" cy="2892245"/>
          </a:xfrm>
          <a:prstGeom prst="rect">
            <a:avLst/>
          </a:prstGeom>
        </p:spPr>
        <p:txBody>
          <a:bodyPr lIns="0" tIns="0" rIns="0" bIns="0" rtlCol="0" anchor="t">
            <a:spAutoFit/>
          </a:bodyPr>
          <a:lstStyle/>
          <a:p>
            <a:pPr algn="r">
              <a:lnSpc>
                <a:spcPts val="11115"/>
              </a:lnSpc>
            </a:pPr>
            <a:r>
              <a:rPr lang="en-US" sz="11115">
                <a:solidFill>
                  <a:srgbClr val="000000"/>
                </a:solidFill>
                <a:latin typeface="TAN Headline"/>
                <a:ea typeface="TAN Headline"/>
                <a:cs typeface="TAN Headline"/>
                <a:sym typeface="TAN Headline"/>
              </a:rPr>
              <a:t>Online Movie booking</a:t>
            </a:r>
          </a:p>
        </p:txBody>
      </p:sp>
      <p:sp>
        <p:nvSpPr>
          <p:cNvPr id="7" name="TextBox 7"/>
          <p:cNvSpPr txBox="1"/>
          <p:nvPr/>
        </p:nvSpPr>
        <p:spPr>
          <a:xfrm>
            <a:off x="10203684" y="6631302"/>
            <a:ext cx="5722116" cy="532705"/>
          </a:xfrm>
          <a:prstGeom prst="rect">
            <a:avLst/>
          </a:prstGeom>
        </p:spPr>
        <p:txBody>
          <a:bodyPr lIns="0" tIns="0" rIns="0" bIns="0" rtlCol="0" anchor="t">
            <a:spAutoFit/>
          </a:bodyPr>
          <a:lstStyle/>
          <a:p>
            <a:pPr algn="r">
              <a:lnSpc>
                <a:spcPts val="4070"/>
              </a:lnSpc>
            </a:pPr>
            <a:r>
              <a:rPr lang="en-US" sz="3700">
                <a:solidFill>
                  <a:srgbClr val="000000"/>
                </a:solidFill>
                <a:latin typeface="Antic Bold"/>
                <a:ea typeface="Antic Bold"/>
                <a:cs typeface="Antic Bold"/>
                <a:sym typeface="Antic Bold"/>
              </a:rPr>
              <a:t>Java SpringBoot Project</a:t>
            </a:r>
          </a:p>
        </p:txBody>
      </p:sp>
      <p:sp>
        <p:nvSpPr>
          <p:cNvPr id="8" name="Freeform 8"/>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sp>
        <p:nvSpPr>
          <p:cNvPr id="2" name="Freeform 2"/>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p:spPr>
        </p:sp>
        <p:sp>
          <p:nvSpPr>
            <p:cNvPr id="5" name="TextBox 5"/>
            <p:cNvSpPr txBox="1"/>
            <p:nvPr/>
          </p:nvSpPr>
          <p:spPr>
            <a:xfrm>
              <a:off x="0" y="-47625"/>
              <a:ext cx="4274726" cy="221509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633239" y="1826535"/>
            <a:ext cx="13021522" cy="962773"/>
          </a:xfrm>
          <a:prstGeom prst="rect">
            <a:avLst/>
          </a:prstGeom>
        </p:spPr>
        <p:txBody>
          <a:bodyPr lIns="0" tIns="0" rIns="0" bIns="0" rtlCol="0" anchor="t">
            <a:spAutoFit/>
          </a:bodyPr>
          <a:lstStyle/>
          <a:p>
            <a:pPr algn="ctr">
              <a:lnSpc>
                <a:spcPts val="7495"/>
              </a:lnSpc>
            </a:pPr>
            <a:r>
              <a:rPr lang="en-US" sz="6814">
                <a:solidFill>
                  <a:srgbClr val="000000"/>
                </a:solidFill>
                <a:latin typeface="TAN Headline"/>
                <a:ea typeface="TAN Headline"/>
                <a:cs typeface="TAN Headline"/>
                <a:sym typeface="TAN Headline"/>
              </a:rPr>
              <a:t>Future Implementation</a:t>
            </a:r>
          </a:p>
        </p:txBody>
      </p:sp>
      <p:grpSp>
        <p:nvGrpSpPr>
          <p:cNvPr id="7" name="Group 7"/>
          <p:cNvGrpSpPr/>
          <p:nvPr/>
        </p:nvGrpSpPr>
        <p:grpSpPr>
          <a:xfrm>
            <a:off x="1863598" y="4006227"/>
            <a:ext cx="4105527" cy="967028"/>
            <a:chOff x="0" y="0"/>
            <a:chExt cx="985454" cy="232117"/>
          </a:xfrm>
        </p:grpSpPr>
        <p:sp>
          <p:nvSpPr>
            <p:cNvPr id="8" name="Freeform 8"/>
            <p:cNvSpPr/>
            <p:nvPr/>
          </p:nvSpPr>
          <p:spPr>
            <a:xfrm>
              <a:off x="0" y="0"/>
              <a:ext cx="985454" cy="232117"/>
            </a:xfrm>
            <a:custGeom>
              <a:avLst/>
              <a:gdLst/>
              <a:ahLst/>
              <a:cxnLst/>
              <a:rect l="l" t="t" r="r" b="b"/>
              <a:pathLst>
                <a:path w="985454" h="232117">
                  <a:moveTo>
                    <a:pt x="96172" y="0"/>
                  </a:moveTo>
                  <a:lnTo>
                    <a:pt x="889282" y="0"/>
                  </a:lnTo>
                  <a:cubicBezTo>
                    <a:pt x="914788" y="0"/>
                    <a:pt x="939250" y="10132"/>
                    <a:pt x="957286" y="28168"/>
                  </a:cubicBezTo>
                  <a:cubicBezTo>
                    <a:pt x="975322" y="46204"/>
                    <a:pt x="985454" y="70666"/>
                    <a:pt x="985454" y="96172"/>
                  </a:cubicBezTo>
                  <a:lnTo>
                    <a:pt x="985454" y="135944"/>
                  </a:lnTo>
                  <a:cubicBezTo>
                    <a:pt x="985454" y="161451"/>
                    <a:pt x="975322" y="185913"/>
                    <a:pt x="957286" y="203949"/>
                  </a:cubicBezTo>
                  <a:cubicBezTo>
                    <a:pt x="939250" y="221984"/>
                    <a:pt x="914788" y="232117"/>
                    <a:pt x="889282" y="232117"/>
                  </a:cubicBezTo>
                  <a:lnTo>
                    <a:pt x="96172" y="232117"/>
                  </a:lnTo>
                  <a:cubicBezTo>
                    <a:pt x="70666" y="232117"/>
                    <a:pt x="46204" y="221984"/>
                    <a:pt x="28168" y="203949"/>
                  </a:cubicBezTo>
                  <a:cubicBezTo>
                    <a:pt x="10132" y="185913"/>
                    <a:pt x="0" y="161451"/>
                    <a:pt x="0" y="135944"/>
                  </a:cubicBezTo>
                  <a:lnTo>
                    <a:pt x="0" y="96172"/>
                  </a:lnTo>
                  <a:cubicBezTo>
                    <a:pt x="0" y="70666"/>
                    <a:pt x="10132" y="46204"/>
                    <a:pt x="28168" y="28168"/>
                  </a:cubicBezTo>
                  <a:cubicBezTo>
                    <a:pt x="46204" y="10132"/>
                    <a:pt x="70666" y="0"/>
                    <a:pt x="96172" y="0"/>
                  </a:cubicBezTo>
                  <a:close/>
                </a:path>
              </a:pathLst>
            </a:custGeom>
            <a:solidFill>
              <a:srgbClr val="F6EDFA"/>
            </a:solidFill>
          </p:spPr>
        </p:sp>
        <p:sp>
          <p:nvSpPr>
            <p:cNvPr id="9" name="TextBox 9"/>
            <p:cNvSpPr txBox="1"/>
            <p:nvPr/>
          </p:nvSpPr>
          <p:spPr>
            <a:xfrm>
              <a:off x="0" y="-47625"/>
              <a:ext cx="985454" cy="27974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517074" y="4227659"/>
            <a:ext cx="4798576" cy="530243"/>
          </a:xfrm>
          <a:prstGeom prst="rect">
            <a:avLst/>
          </a:prstGeom>
        </p:spPr>
        <p:txBody>
          <a:bodyPr lIns="0" tIns="0" rIns="0" bIns="0" rtlCol="0" anchor="t">
            <a:spAutoFit/>
          </a:bodyPr>
          <a:lstStyle/>
          <a:p>
            <a:pPr algn="ctr">
              <a:lnSpc>
                <a:spcPts val="4051"/>
              </a:lnSpc>
            </a:pPr>
            <a:r>
              <a:rPr lang="en-US" sz="3683">
                <a:solidFill>
                  <a:srgbClr val="000000"/>
                </a:solidFill>
                <a:latin typeface="Antic Bold"/>
                <a:ea typeface="Antic Bold"/>
                <a:cs typeface="Antic Bold"/>
                <a:sym typeface="Antic Bold"/>
              </a:rPr>
              <a:t>Online Payment </a:t>
            </a:r>
          </a:p>
        </p:txBody>
      </p:sp>
      <p:sp>
        <p:nvSpPr>
          <p:cNvPr id="11" name="TextBox 11"/>
          <p:cNvSpPr txBox="1"/>
          <p:nvPr/>
        </p:nvSpPr>
        <p:spPr>
          <a:xfrm>
            <a:off x="1617071" y="5242471"/>
            <a:ext cx="4598581" cy="2243812"/>
          </a:xfrm>
          <a:prstGeom prst="rect">
            <a:avLst/>
          </a:prstGeom>
        </p:spPr>
        <p:txBody>
          <a:bodyPr lIns="0" tIns="0" rIns="0" bIns="0" rtlCol="0" anchor="t">
            <a:spAutoFit/>
          </a:bodyPr>
          <a:lstStyle/>
          <a:p>
            <a:pPr algn="just">
              <a:lnSpc>
                <a:spcPts val="2980"/>
              </a:lnSpc>
            </a:pPr>
            <a:r>
              <a:rPr lang="en-US" sz="2709">
                <a:solidFill>
                  <a:srgbClr val="000000"/>
                </a:solidFill>
                <a:latin typeface="Antic Bold"/>
                <a:ea typeface="Antic Bold"/>
                <a:cs typeface="Antic Bold"/>
                <a:sym typeface="Antic Bold"/>
              </a:rPr>
              <a:t>Online Payment Gateway can be one of the key features add to this application so that without standing in the queue customers can easily book tickets online.</a:t>
            </a:r>
          </a:p>
        </p:txBody>
      </p:sp>
      <p:grpSp>
        <p:nvGrpSpPr>
          <p:cNvPr id="12" name="Group 12"/>
          <p:cNvGrpSpPr/>
          <p:nvPr/>
        </p:nvGrpSpPr>
        <p:grpSpPr>
          <a:xfrm>
            <a:off x="7106945" y="4006227"/>
            <a:ext cx="4105527" cy="967028"/>
            <a:chOff x="0" y="0"/>
            <a:chExt cx="985454" cy="232117"/>
          </a:xfrm>
        </p:grpSpPr>
        <p:sp>
          <p:nvSpPr>
            <p:cNvPr id="13" name="Freeform 13"/>
            <p:cNvSpPr/>
            <p:nvPr/>
          </p:nvSpPr>
          <p:spPr>
            <a:xfrm>
              <a:off x="0" y="0"/>
              <a:ext cx="985454" cy="232117"/>
            </a:xfrm>
            <a:custGeom>
              <a:avLst/>
              <a:gdLst/>
              <a:ahLst/>
              <a:cxnLst/>
              <a:rect l="l" t="t" r="r" b="b"/>
              <a:pathLst>
                <a:path w="985454" h="232117">
                  <a:moveTo>
                    <a:pt x="96172" y="0"/>
                  </a:moveTo>
                  <a:lnTo>
                    <a:pt x="889282" y="0"/>
                  </a:lnTo>
                  <a:cubicBezTo>
                    <a:pt x="914788" y="0"/>
                    <a:pt x="939250" y="10132"/>
                    <a:pt x="957286" y="28168"/>
                  </a:cubicBezTo>
                  <a:cubicBezTo>
                    <a:pt x="975322" y="46204"/>
                    <a:pt x="985454" y="70666"/>
                    <a:pt x="985454" y="96172"/>
                  </a:cubicBezTo>
                  <a:lnTo>
                    <a:pt x="985454" y="135944"/>
                  </a:lnTo>
                  <a:cubicBezTo>
                    <a:pt x="985454" y="161451"/>
                    <a:pt x="975322" y="185913"/>
                    <a:pt x="957286" y="203949"/>
                  </a:cubicBezTo>
                  <a:cubicBezTo>
                    <a:pt x="939250" y="221984"/>
                    <a:pt x="914788" y="232117"/>
                    <a:pt x="889282" y="232117"/>
                  </a:cubicBezTo>
                  <a:lnTo>
                    <a:pt x="96172" y="232117"/>
                  </a:lnTo>
                  <a:cubicBezTo>
                    <a:pt x="70666" y="232117"/>
                    <a:pt x="46204" y="221984"/>
                    <a:pt x="28168" y="203949"/>
                  </a:cubicBezTo>
                  <a:cubicBezTo>
                    <a:pt x="10132" y="185913"/>
                    <a:pt x="0" y="161451"/>
                    <a:pt x="0" y="135944"/>
                  </a:cubicBezTo>
                  <a:lnTo>
                    <a:pt x="0" y="96172"/>
                  </a:lnTo>
                  <a:cubicBezTo>
                    <a:pt x="0" y="70666"/>
                    <a:pt x="10132" y="46204"/>
                    <a:pt x="28168" y="28168"/>
                  </a:cubicBezTo>
                  <a:cubicBezTo>
                    <a:pt x="46204" y="10132"/>
                    <a:pt x="70666" y="0"/>
                    <a:pt x="96172" y="0"/>
                  </a:cubicBezTo>
                  <a:close/>
                </a:path>
              </a:pathLst>
            </a:custGeom>
            <a:solidFill>
              <a:srgbClr val="F6EDFA"/>
            </a:solidFill>
          </p:spPr>
        </p:sp>
        <p:sp>
          <p:nvSpPr>
            <p:cNvPr id="14" name="TextBox 14"/>
            <p:cNvSpPr txBox="1"/>
            <p:nvPr/>
          </p:nvSpPr>
          <p:spPr>
            <a:xfrm>
              <a:off x="0" y="-47625"/>
              <a:ext cx="985454" cy="279742"/>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6760420" y="4227659"/>
            <a:ext cx="4798576" cy="542161"/>
          </a:xfrm>
          <a:prstGeom prst="rect">
            <a:avLst/>
          </a:prstGeom>
        </p:spPr>
        <p:txBody>
          <a:bodyPr lIns="0" tIns="0" rIns="0" bIns="0" rtlCol="0" anchor="t">
            <a:spAutoFit/>
          </a:bodyPr>
          <a:lstStyle/>
          <a:p>
            <a:pPr algn="ctr">
              <a:lnSpc>
                <a:spcPts val="4172"/>
              </a:lnSpc>
            </a:pPr>
            <a:r>
              <a:rPr lang="en-US" sz="3792">
                <a:solidFill>
                  <a:srgbClr val="000000"/>
                </a:solidFill>
                <a:latin typeface="Antic Bold"/>
                <a:ea typeface="Antic Bold"/>
                <a:cs typeface="Antic Bold"/>
                <a:sym typeface="Antic Bold"/>
              </a:rPr>
              <a:t>Recommendations</a:t>
            </a:r>
          </a:p>
        </p:txBody>
      </p:sp>
      <p:sp>
        <p:nvSpPr>
          <p:cNvPr id="16" name="TextBox 16"/>
          <p:cNvSpPr txBox="1"/>
          <p:nvPr/>
        </p:nvSpPr>
        <p:spPr>
          <a:xfrm>
            <a:off x="6860418" y="5242471"/>
            <a:ext cx="4598581" cy="2243812"/>
          </a:xfrm>
          <a:prstGeom prst="rect">
            <a:avLst/>
          </a:prstGeom>
        </p:spPr>
        <p:txBody>
          <a:bodyPr lIns="0" tIns="0" rIns="0" bIns="0" rtlCol="0" anchor="t">
            <a:spAutoFit/>
          </a:bodyPr>
          <a:lstStyle/>
          <a:p>
            <a:pPr algn="just">
              <a:lnSpc>
                <a:spcPts val="2980"/>
              </a:lnSpc>
            </a:pPr>
            <a:r>
              <a:rPr lang="en-US" sz="2709">
                <a:solidFill>
                  <a:srgbClr val="000000"/>
                </a:solidFill>
                <a:latin typeface="Antic Bold"/>
                <a:ea typeface="Antic Bold"/>
                <a:cs typeface="Antic Bold"/>
                <a:sym typeface="Antic Bold"/>
              </a:rPr>
              <a:t>AI based recommendations can be a mandatory features so that customers can get recommendations according to their choice and based on their previous bookings.</a:t>
            </a:r>
          </a:p>
        </p:txBody>
      </p:sp>
      <p:grpSp>
        <p:nvGrpSpPr>
          <p:cNvPr id="17" name="Group 17"/>
          <p:cNvGrpSpPr/>
          <p:nvPr/>
        </p:nvGrpSpPr>
        <p:grpSpPr>
          <a:xfrm>
            <a:off x="12350291" y="4006227"/>
            <a:ext cx="4105527" cy="967028"/>
            <a:chOff x="0" y="0"/>
            <a:chExt cx="985454" cy="232117"/>
          </a:xfrm>
        </p:grpSpPr>
        <p:sp>
          <p:nvSpPr>
            <p:cNvPr id="18" name="Freeform 18"/>
            <p:cNvSpPr/>
            <p:nvPr/>
          </p:nvSpPr>
          <p:spPr>
            <a:xfrm>
              <a:off x="0" y="0"/>
              <a:ext cx="985454" cy="232117"/>
            </a:xfrm>
            <a:custGeom>
              <a:avLst/>
              <a:gdLst/>
              <a:ahLst/>
              <a:cxnLst/>
              <a:rect l="l" t="t" r="r" b="b"/>
              <a:pathLst>
                <a:path w="985454" h="232117">
                  <a:moveTo>
                    <a:pt x="96172" y="0"/>
                  </a:moveTo>
                  <a:lnTo>
                    <a:pt x="889282" y="0"/>
                  </a:lnTo>
                  <a:cubicBezTo>
                    <a:pt x="914788" y="0"/>
                    <a:pt x="939250" y="10132"/>
                    <a:pt x="957286" y="28168"/>
                  </a:cubicBezTo>
                  <a:cubicBezTo>
                    <a:pt x="975322" y="46204"/>
                    <a:pt x="985454" y="70666"/>
                    <a:pt x="985454" y="96172"/>
                  </a:cubicBezTo>
                  <a:lnTo>
                    <a:pt x="985454" y="135944"/>
                  </a:lnTo>
                  <a:cubicBezTo>
                    <a:pt x="985454" y="161451"/>
                    <a:pt x="975322" y="185913"/>
                    <a:pt x="957286" y="203949"/>
                  </a:cubicBezTo>
                  <a:cubicBezTo>
                    <a:pt x="939250" y="221984"/>
                    <a:pt x="914788" y="232117"/>
                    <a:pt x="889282" y="232117"/>
                  </a:cubicBezTo>
                  <a:lnTo>
                    <a:pt x="96172" y="232117"/>
                  </a:lnTo>
                  <a:cubicBezTo>
                    <a:pt x="70666" y="232117"/>
                    <a:pt x="46204" y="221984"/>
                    <a:pt x="28168" y="203949"/>
                  </a:cubicBezTo>
                  <a:cubicBezTo>
                    <a:pt x="10132" y="185913"/>
                    <a:pt x="0" y="161451"/>
                    <a:pt x="0" y="135944"/>
                  </a:cubicBezTo>
                  <a:lnTo>
                    <a:pt x="0" y="96172"/>
                  </a:lnTo>
                  <a:cubicBezTo>
                    <a:pt x="0" y="70666"/>
                    <a:pt x="10132" y="46204"/>
                    <a:pt x="28168" y="28168"/>
                  </a:cubicBezTo>
                  <a:cubicBezTo>
                    <a:pt x="46204" y="10132"/>
                    <a:pt x="70666" y="0"/>
                    <a:pt x="96172" y="0"/>
                  </a:cubicBezTo>
                  <a:close/>
                </a:path>
              </a:pathLst>
            </a:custGeom>
            <a:solidFill>
              <a:srgbClr val="F6EDFA"/>
            </a:solidFill>
          </p:spPr>
        </p:sp>
        <p:sp>
          <p:nvSpPr>
            <p:cNvPr id="19" name="TextBox 19"/>
            <p:cNvSpPr txBox="1"/>
            <p:nvPr/>
          </p:nvSpPr>
          <p:spPr>
            <a:xfrm>
              <a:off x="0" y="-47625"/>
              <a:ext cx="985454" cy="279742"/>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2003767" y="4227659"/>
            <a:ext cx="4798576" cy="542161"/>
          </a:xfrm>
          <a:prstGeom prst="rect">
            <a:avLst/>
          </a:prstGeom>
        </p:spPr>
        <p:txBody>
          <a:bodyPr lIns="0" tIns="0" rIns="0" bIns="0" rtlCol="0" anchor="t">
            <a:spAutoFit/>
          </a:bodyPr>
          <a:lstStyle/>
          <a:p>
            <a:pPr algn="ctr">
              <a:lnSpc>
                <a:spcPts val="4172"/>
              </a:lnSpc>
            </a:pPr>
            <a:r>
              <a:rPr lang="en-US" sz="3792">
                <a:solidFill>
                  <a:srgbClr val="000000"/>
                </a:solidFill>
                <a:latin typeface="Antic Bold"/>
                <a:ea typeface="Antic Bold"/>
                <a:cs typeface="Antic Bold"/>
                <a:sym typeface="Antic Bold"/>
              </a:rPr>
              <a:t>Mobile Application</a:t>
            </a:r>
          </a:p>
        </p:txBody>
      </p:sp>
      <p:sp>
        <p:nvSpPr>
          <p:cNvPr id="21" name="TextBox 21"/>
          <p:cNvSpPr txBox="1"/>
          <p:nvPr/>
        </p:nvSpPr>
        <p:spPr>
          <a:xfrm>
            <a:off x="12103765" y="5242471"/>
            <a:ext cx="4598581" cy="2649092"/>
          </a:xfrm>
          <a:prstGeom prst="rect">
            <a:avLst/>
          </a:prstGeom>
        </p:spPr>
        <p:txBody>
          <a:bodyPr lIns="0" tIns="0" rIns="0" bIns="0" rtlCol="0" anchor="t">
            <a:spAutoFit/>
          </a:bodyPr>
          <a:lstStyle/>
          <a:p>
            <a:pPr algn="ctr">
              <a:lnSpc>
                <a:spcPts val="2980"/>
              </a:lnSpc>
            </a:pPr>
            <a:r>
              <a:rPr lang="en-US" sz="2709">
                <a:solidFill>
                  <a:srgbClr val="000000"/>
                </a:solidFill>
                <a:latin typeface="Antic Bold"/>
                <a:ea typeface="Antic Bold"/>
                <a:cs typeface="Antic Bold"/>
                <a:sym typeface="Antic Bold"/>
              </a:rPr>
              <a:t>A mobile based application allows the customer to book tickets for movie shows on their mobile phones which allows them to make their bookings any time and any place. </a:t>
            </a:r>
          </a:p>
        </p:txBody>
      </p:sp>
      <p:grpSp>
        <p:nvGrpSpPr>
          <p:cNvPr id="22" name="Group 22"/>
          <p:cNvGrpSpPr/>
          <p:nvPr/>
        </p:nvGrpSpPr>
        <p:grpSpPr>
          <a:xfrm>
            <a:off x="-3393548" y="9258300"/>
            <a:ext cx="7549097" cy="8444400"/>
            <a:chOff x="0" y="0"/>
            <a:chExt cx="10065462" cy="11259200"/>
          </a:xfrm>
        </p:grpSpPr>
        <p:sp>
          <p:nvSpPr>
            <p:cNvPr id="23" name="AutoShape 23"/>
            <p:cNvSpPr/>
            <p:nvPr/>
          </p:nvSpPr>
          <p:spPr>
            <a:xfrm flipV="1">
              <a:off x="23020" y="10735"/>
              <a:ext cx="5240240" cy="11237731"/>
            </a:xfrm>
            <a:prstGeom prst="line">
              <a:avLst/>
            </a:prstGeom>
            <a:ln w="50800" cap="flat">
              <a:solidFill>
                <a:srgbClr val="D53023"/>
              </a:solidFill>
              <a:prstDash val="solid"/>
              <a:headEnd type="none" w="sm" len="sm"/>
              <a:tailEnd type="none" w="sm" len="sm"/>
            </a:ln>
          </p:spPr>
        </p:sp>
        <p:sp>
          <p:nvSpPr>
            <p:cNvPr id="24" name="AutoShape 24"/>
            <p:cNvSpPr/>
            <p:nvPr/>
          </p:nvSpPr>
          <p:spPr>
            <a:xfrm flipV="1">
              <a:off x="554040" y="10735"/>
              <a:ext cx="5240240" cy="11237731"/>
            </a:xfrm>
            <a:prstGeom prst="line">
              <a:avLst/>
            </a:prstGeom>
            <a:ln w="50800" cap="flat">
              <a:solidFill>
                <a:srgbClr val="D53023"/>
              </a:solidFill>
              <a:prstDash val="solid"/>
              <a:headEnd type="none" w="sm" len="sm"/>
              <a:tailEnd type="none" w="sm" len="sm"/>
            </a:ln>
          </p:spPr>
        </p:sp>
        <p:sp>
          <p:nvSpPr>
            <p:cNvPr id="25" name="AutoShape 25"/>
            <p:cNvSpPr/>
            <p:nvPr/>
          </p:nvSpPr>
          <p:spPr>
            <a:xfrm flipV="1">
              <a:off x="1085061" y="10735"/>
              <a:ext cx="5240240" cy="11237731"/>
            </a:xfrm>
            <a:prstGeom prst="line">
              <a:avLst/>
            </a:prstGeom>
            <a:ln w="50800" cap="flat">
              <a:solidFill>
                <a:srgbClr val="D53023"/>
              </a:solidFill>
              <a:prstDash val="solid"/>
              <a:headEnd type="none" w="sm" len="sm"/>
              <a:tailEnd type="none" w="sm" len="sm"/>
            </a:ln>
          </p:spPr>
        </p:sp>
        <p:sp>
          <p:nvSpPr>
            <p:cNvPr id="26" name="AutoShape 26"/>
            <p:cNvSpPr/>
            <p:nvPr/>
          </p:nvSpPr>
          <p:spPr>
            <a:xfrm flipV="1">
              <a:off x="1616081" y="10735"/>
              <a:ext cx="5240240" cy="11237731"/>
            </a:xfrm>
            <a:prstGeom prst="line">
              <a:avLst/>
            </a:prstGeom>
            <a:ln w="50800" cap="flat">
              <a:solidFill>
                <a:srgbClr val="D53023"/>
              </a:solidFill>
              <a:prstDash val="solid"/>
              <a:headEnd type="none" w="sm" len="sm"/>
              <a:tailEnd type="none" w="sm" len="sm"/>
            </a:ln>
          </p:spPr>
        </p:sp>
        <p:sp>
          <p:nvSpPr>
            <p:cNvPr id="27" name="AutoShape 27"/>
            <p:cNvSpPr/>
            <p:nvPr/>
          </p:nvSpPr>
          <p:spPr>
            <a:xfrm flipV="1">
              <a:off x="2147101" y="10735"/>
              <a:ext cx="5240240" cy="11237731"/>
            </a:xfrm>
            <a:prstGeom prst="line">
              <a:avLst/>
            </a:prstGeom>
            <a:ln w="50800" cap="flat">
              <a:solidFill>
                <a:srgbClr val="D53023"/>
              </a:solidFill>
              <a:prstDash val="solid"/>
              <a:headEnd type="none" w="sm" len="sm"/>
              <a:tailEnd type="none" w="sm" len="sm"/>
            </a:ln>
          </p:spPr>
        </p:sp>
        <p:sp>
          <p:nvSpPr>
            <p:cNvPr id="28" name="AutoShape 28"/>
            <p:cNvSpPr/>
            <p:nvPr/>
          </p:nvSpPr>
          <p:spPr>
            <a:xfrm flipV="1">
              <a:off x="2678121" y="10735"/>
              <a:ext cx="5240240" cy="11237731"/>
            </a:xfrm>
            <a:prstGeom prst="line">
              <a:avLst/>
            </a:prstGeom>
            <a:ln w="50800" cap="flat">
              <a:solidFill>
                <a:srgbClr val="D53023"/>
              </a:solidFill>
              <a:prstDash val="solid"/>
              <a:headEnd type="none" w="sm" len="sm"/>
              <a:tailEnd type="none" w="sm" len="sm"/>
            </a:ln>
          </p:spPr>
        </p:sp>
        <p:sp>
          <p:nvSpPr>
            <p:cNvPr id="29" name="AutoShape 29"/>
            <p:cNvSpPr/>
            <p:nvPr/>
          </p:nvSpPr>
          <p:spPr>
            <a:xfrm flipV="1">
              <a:off x="3209142" y="10735"/>
              <a:ext cx="5240240" cy="11237731"/>
            </a:xfrm>
            <a:prstGeom prst="line">
              <a:avLst/>
            </a:prstGeom>
            <a:ln w="50800" cap="flat">
              <a:solidFill>
                <a:srgbClr val="D53023"/>
              </a:solidFill>
              <a:prstDash val="solid"/>
              <a:headEnd type="none" w="sm" len="sm"/>
              <a:tailEnd type="none" w="sm" len="sm"/>
            </a:ln>
          </p:spPr>
        </p:sp>
        <p:sp>
          <p:nvSpPr>
            <p:cNvPr id="30" name="AutoShape 30"/>
            <p:cNvSpPr/>
            <p:nvPr/>
          </p:nvSpPr>
          <p:spPr>
            <a:xfrm flipV="1">
              <a:off x="3740162" y="10735"/>
              <a:ext cx="5240240" cy="11237731"/>
            </a:xfrm>
            <a:prstGeom prst="line">
              <a:avLst/>
            </a:prstGeom>
            <a:ln w="50800" cap="flat">
              <a:solidFill>
                <a:srgbClr val="D53023"/>
              </a:solidFill>
              <a:prstDash val="solid"/>
              <a:headEnd type="none" w="sm" len="sm"/>
              <a:tailEnd type="none" w="sm" len="sm"/>
            </a:ln>
          </p:spPr>
        </p:sp>
        <p:sp>
          <p:nvSpPr>
            <p:cNvPr id="31" name="AutoShape 31"/>
            <p:cNvSpPr/>
            <p:nvPr/>
          </p:nvSpPr>
          <p:spPr>
            <a:xfrm flipV="1">
              <a:off x="4271182" y="10735"/>
              <a:ext cx="5240240" cy="11237731"/>
            </a:xfrm>
            <a:prstGeom prst="line">
              <a:avLst/>
            </a:prstGeom>
            <a:ln w="50800" cap="flat">
              <a:solidFill>
                <a:srgbClr val="D53023"/>
              </a:solidFill>
              <a:prstDash val="solid"/>
              <a:headEnd type="none" w="sm" len="sm"/>
              <a:tailEnd type="none" w="sm" len="sm"/>
            </a:ln>
          </p:spPr>
        </p:sp>
        <p:sp>
          <p:nvSpPr>
            <p:cNvPr id="32" name="AutoShape 32"/>
            <p:cNvSpPr/>
            <p:nvPr/>
          </p:nvSpPr>
          <p:spPr>
            <a:xfrm flipV="1">
              <a:off x="4802202" y="10735"/>
              <a:ext cx="5240240" cy="11237731"/>
            </a:xfrm>
            <a:prstGeom prst="line">
              <a:avLst/>
            </a:prstGeom>
            <a:ln w="50800" cap="flat">
              <a:solidFill>
                <a:srgbClr val="D53023"/>
              </a:solidFill>
              <a:prstDash val="solid"/>
              <a:headEnd type="none" w="sm" len="sm"/>
              <a:tailEnd type="none" w="sm" len="sm"/>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p:spPr>
        </p:sp>
        <p:sp>
          <p:nvSpPr>
            <p:cNvPr id="4" name="TextBox 4"/>
            <p:cNvSpPr txBox="1"/>
            <p:nvPr/>
          </p:nvSpPr>
          <p:spPr>
            <a:xfrm>
              <a:off x="0" y="-47625"/>
              <a:ext cx="4274726" cy="221509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81200" y="720090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833915" y="2176075"/>
            <a:ext cx="10620170" cy="1637441"/>
          </a:xfrm>
          <a:prstGeom prst="rect">
            <a:avLst/>
          </a:prstGeom>
        </p:spPr>
        <p:txBody>
          <a:bodyPr lIns="0" tIns="0" rIns="0" bIns="0" rtlCol="0" anchor="t">
            <a:spAutoFit/>
          </a:bodyPr>
          <a:lstStyle/>
          <a:p>
            <a:pPr algn="r">
              <a:lnSpc>
                <a:spcPts val="12343"/>
              </a:lnSpc>
            </a:pPr>
            <a:r>
              <a:rPr lang="en-US" sz="12343">
                <a:solidFill>
                  <a:srgbClr val="000000"/>
                </a:solidFill>
                <a:latin typeface="TAN Headline"/>
                <a:ea typeface="TAN Headline"/>
                <a:cs typeface="TAN Headline"/>
                <a:sym typeface="TAN Headline"/>
              </a:rPr>
              <a:t>Thank you</a:t>
            </a:r>
          </a:p>
        </p:txBody>
      </p:sp>
      <p:sp>
        <p:nvSpPr>
          <p:cNvPr id="8" name="Freeform 8"/>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0674274" y="4187871"/>
            <a:ext cx="5847827" cy="955629"/>
          </a:xfrm>
          <a:prstGeom prst="rect">
            <a:avLst/>
          </a:prstGeom>
        </p:spPr>
        <p:txBody>
          <a:bodyPr lIns="0" tIns="0" rIns="0" bIns="0" rtlCol="0" anchor="t">
            <a:spAutoFit/>
          </a:bodyPr>
          <a:lstStyle/>
          <a:p>
            <a:pPr algn="l">
              <a:lnSpc>
                <a:spcPts val="7700"/>
              </a:lnSpc>
            </a:pPr>
            <a:r>
              <a:rPr lang="en-US" sz="5500" u="sng">
                <a:solidFill>
                  <a:srgbClr val="000000"/>
                </a:solidFill>
                <a:latin typeface="Antic Bold"/>
                <a:ea typeface="Antic Bold"/>
                <a:cs typeface="Antic Bold"/>
                <a:sym typeface="Antic Bold"/>
              </a:rPr>
              <a:t>TEAM MEMBERS</a:t>
            </a:r>
          </a:p>
        </p:txBody>
      </p:sp>
      <p:sp>
        <p:nvSpPr>
          <p:cNvPr id="10" name="TextBox 10"/>
          <p:cNvSpPr txBox="1"/>
          <p:nvPr/>
        </p:nvSpPr>
        <p:spPr>
          <a:xfrm>
            <a:off x="10674274" y="5287945"/>
            <a:ext cx="6059931" cy="3469402"/>
          </a:xfrm>
          <a:prstGeom prst="rect">
            <a:avLst/>
          </a:prstGeom>
        </p:spPr>
        <p:txBody>
          <a:bodyPr lIns="0" tIns="0" rIns="0" bIns="0" rtlCol="0" anchor="t">
            <a:spAutoFit/>
          </a:bodyPr>
          <a:lstStyle/>
          <a:p>
            <a:pPr marL="712467" lvl="1" indent="-356233" algn="l">
              <a:lnSpc>
                <a:spcPts val="4619"/>
              </a:lnSpc>
              <a:buFont typeface="Arial"/>
              <a:buChar char="•"/>
            </a:pPr>
            <a:r>
              <a:rPr lang="en-US" sz="3299">
                <a:solidFill>
                  <a:srgbClr val="000000"/>
                </a:solidFill>
                <a:latin typeface="Antic Bold"/>
                <a:ea typeface="Antic Bold"/>
                <a:cs typeface="Antic Bold"/>
                <a:sym typeface="Antic Bold"/>
              </a:rPr>
              <a:t>Sampath Banisetti</a:t>
            </a:r>
          </a:p>
          <a:p>
            <a:pPr marL="712467" lvl="1" indent="-356233" algn="l">
              <a:lnSpc>
                <a:spcPts val="4619"/>
              </a:lnSpc>
              <a:buFont typeface="Arial"/>
              <a:buChar char="•"/>
            </a:pPr>
            <a:r>
              <a:rPr lang="en-US" sz="3299">
                <a:solidFill>
                  <a:srgbClr val="000000"/>
                </a:solidFill>
                <a:latin typeface="Antic Bold"/>
                <a:ea typeface="Antic Bold"/>
                <a:cs typeface="Antic Bold"/>
                <a:sym typeface="Antic Bold"/>
              </a:rPr>
              <a:t>Anaya Kognole</a:t>
            </a:r>
          </a:p>
          <a:p>
            <a:pPr marL="712467" lvl="1" indent="-356233" algn="l">
              <a:lnSpc>
                <a:spcPts val="4619"/>
              </a:lnSpc>
              <a:buFont typeface="Arial"/>
              <a:buChar char="•"/>
            </a:pPr>
            <a:r>
              <a:rPr lang="en-US" sz="3299">
                <a:solidFill>
                  <a:srgbClr val="000000"/>
                </a:solidFill>
                <a:latin typeface="Antic Bold"/>
                <a:ea typeface="Antic Bold"/>
                <a:cs typeface="Antic Bold"/>
                <a:sym typeface="Antic Bold"/>
              </a:rPr>
              <a:t>Aditya Chopra</a:t>
            </a:r>
          </a:p>
          <a:p>
            <a:pPr marL="712467" lvl="1" indent="-356233" algn="l">
              <a:lnSpc>
                <a:spcPts val="4619"/>
              </a:lnSpc>
              <a:buFont typeface="Arial"/>
              <a:buChar char="•"/>
            </a:pPr>
            <a:r>
              <a:rPr lang="en-US" sz="3299">
                <a:solidFill>
                  <a:srgbClr val="000000"/>
                </a:solidFill>
                <a:latin typeface="Antic Bold"/>
                <a:ea typeface="Antic Bold"/>
                <a:cs typeface="Antic Bold"/>
                <a:sym typeface="Antic Bold"/>
              </a:rPr>
              <a:t>Janardhan Reddy</a:t>
            </a:r>
          </a:p>
          <a:p>
            <a:pPr marL="712467" lvl="1" indent="-356233" algn="l">
              <a:lnSpc>
                <a:spcPts val="4619"/>
              </a:lnSpc>
              <a:buFont typeface="Arial"/>
              <a:buChar char="•"/>
            </a:pPr>
            <a:r>
              <a:rPr lang="en-US" sz="3299">
                <a:solidFill>
                  <a:srgbClr val="000000"/>
                </a:solidFill>
                <a:latin typeface="Antic Bold"/>
                <a:ea typeface="Antic Bold"/>
                <a:cs typeface="Antic Bold"/>
                <a:sym typeface="Antic Bold"/>
              </a:rPr>
              <a:t>Chavva Sahithya</a:t>
            </a:r>
          </a:p>
          <a:p>
            <a:pPr algn="l">
              <a:lnSpc>
                <a:spcPts val="4619"/>
              </a:lnSpc>
            </a:pPr>
            <a:endParaRPr lang="en-US" sz="3299">
              <a:solidFill>
                <a:srgbClr val="000000"/>
              </a:solidFill>
              <a:latin typeface="Antic Bold"/>
              <a:ea typeface="Antic Bold"/>
              <a:cs typeface="Antic Bold"/>
              <a:sym typeface="Antic Bold"/>
            </a:endParaRPr>
          </a:p>
        </p:txBody>
      </p:sp>
      <p:sp>
        <p:nvSpPr>
          <p:cNvPr id="11" name="TextBox 11"/>
          <p:cNvSpPr txBox="1"/>
          <p:nvPr/>
        </p:nvSpPr>
        <p:spPr>
          <a:xfrm>
            <a:off x="1981200" y="4216446"/>
            <a:ext cx="9337918" cy="1510029"/>
          </a:xfrm>
          <a:prstGeom prst="rect">
            <a:avLst/>
          </a:prstGeom>
        </p:spPr>
        <p:txBody>
          <a:bodyPr lIns="0" tIns="0" rIns="0" bIns="0" rtlCol="0" anchor="t">
            <a:spAutoFit/>
          </a:bodyPr>
          <a:lstStyle/>
          <a:p>
            <a:pPr algn="just">
              <a:lnSpc>
                <a:spcPts val="6020"/>
              </a:lnSpc>
            </a:pPr>
            <a:r>
              <a:rPr lang="en-US" sz="4300" u="sng">
                <a:solidFill>
                  <a:srgbClr val="000000"/>
                </a:solidFill>
                <a:latin typeface="Antic Bold"/>
                <a:ea typeface="Antic Bold"/>
                <a:cs typeface="Antic Bold"/>
                <a:sym typeface="Antic Bold"/>
              </a:rPr>
              <a:t>Under the guidance of</a:t>
            </a:r>
          </a:p>
          <a:p>
            <a:pPr algn="just">
              <a:lnSpc>
                <a:spcPts val="6020"/>
              </a:lnSpc>
            </a:pPr>
            <a:r>
              <a:rPr lang="en-US" sz="4300">
                <a:solidFill>
                  <a:srgbClr val="000000"/>
                </a:solidFill>
                <a:latin typeface="Antic Bold"/>
                <a:ea typeface="Antic Bold"/>
                <a:cs typeface="Antic Bold"/>
                <a:sym typeface="Antic Bold"/>
              </a:rPr>
              <a:t>Suramya Biswas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0445" y="537892"/>
            <a:ext cx="5500090" cy="2124075"/>
          </a:xfrm>
          <a:prstGeom prst="rect">
            <a:avLst/>
          </a:prstGeom>
        </p:spPr>
        <p:txBody>
          <a:bodyPr lIns="0" tIns="0" rIns="0" bIns="0" rtlCol="0" anchor="t">
            <a:spAutoFit/>
          </a:bodyPr>
          <a:lstStyle/>
          <a:p>
            <a:pPr algn="just">
              <a:lnSpc>
                <a:spcPts val="8250"/>
              </a:lnSpc>
            </a:pPr>
            <a:r>
              <a:rPr lang="en-US" sz="7500">
                <a:solidFill>
                  <a:srgbClr val="000000"/>
                </a:solidFill>
                <a:latin typeface="TAN Headline"/>
                <a:ea typeface="TAN Headline"/>
                <a:cs typeface="TAN Headline"/>
                <a:sym typeface="TAN Headline"/>
              </a:rPr>
              <a:t>Table of</a:t>
            </a:r>
          </a:p>
          <a:p>
            <a:pPr algn="just">
              <a:lnSpc>
                <a:spcPts val="8250"/>
              </a:lnSpc>
            </a:pPr>
            <a:r>
              <a:rPr lang="en-US" sz="7500">
                <a:solidFill>
                  <a:srgbClr val="000000"/>
                </a:solidFill>
                <a:latin typeface="TAN Headline"/>
                <a:ea typeface="TAN Headline"/>
                <a:cs typeface="TAN Headline"/>
                <a:sym typeface="TAN Headline"/>
              </a:rPr>
              <a:t>content</a:t>
            </a:r>
          </a:p>
        </p:txBody>
      </p:sp>
      <p:sp>
        <p:nvSpPr>
          <p:cNvPr id="4" name="TextBox 4"/>
          <p:cNvSpPr txBox="1"/>
          <p:nvPr/>
        </p:nvSpPr>
        <p:spPr>
          <a:xfrm>
            <a:off x="1020445" y="3180808"/>
            <a:ext cx="1938412" cy="1012800"/>
          </a:xfrm>
          <a:prstGeom prst="rect">
            <a:avLst/>
          </a:prstGeom>
        </p:spPr>
        <p:txBody>
          <a:bodyPr lIns="0" tIns="0" rIns="0" bIns="0" rtlCol="0" anchor="t">
            <a:spAutoFit/>
          </a:bodyPr>
          <a:lstStyle/>
          <a:p>
            <a:pPr algn="l">
              <a:lnSpc>
                <a:spcPts val="7700"/>
              </a:lnSpc>
            </a:pPr>
            <a:r>
              <a:rPr lang="en-US" sz="7000">
                <a:solidFill>
                  <a:srgbClr val="000000"/>
                </a:solidFill>
                <a:latin typeface="Antic Bold"/>
                <a:ea typeface="Antic Bold"/>
                <a:cs typeface="Antic Bold"/>
                <a:sym typeface="Antic Bold"/>
              </a:rPr>
              <a:t>01.</a:t>
            </a:r>
          </a:p>
        </p:txBody>
      </p:sp>
      <p:sp>
        <p:nvSpPr>
          <p:cNvPr id="5" name="TextBox 5"/>
          <p:cNvSpPr txBox="1"/>
          <p:nvPr/>
        </p:nvSpPr>
        <p:spPr>
          <a:xfrm>
            <a:off x="1020445" y="4702795"/>
            <a:ext cx="1938412" cy="1012800"/>
          </a:xfrm>
          <a:prstGeom prst="rect">
            <a:avLst/>
          </a:prstGeom>
        </p:spPr>
        <p:txBody>
          <a:bodyPr lIns="0" tIns="0" rIns="0" bIns="0" rtlCol="0" anchor="t">
            <a:spAutoFit/>
          </a:bodyPr>
          <a:lstStyle/>
          <a:p>
            <a:pPr algn="l">
              <a:lnSpc>
                <a:spcPts val="7700"/>
              </a:lnSpc>
            </a:pPr>
            <a:r>
              <a:rPr lang="en-US" sz="7000">
                <a:solidFill>
                  <a:srgbClr val="000000"/>
                </a:solidFill>
                <a:latin typeface="Antic Bold"/>
                <a:ea typeface="Antic Bold"/>
                <a:cs typeface="Antic Bold"/>
                <a:sym typeface="Antic Bold"/>
              </a:rPr>
              <a:t>02.</a:t>
            </a:r>
          </a:p>
        </p:txBody>
      </p:sp>
      <p:sp>
        <p:nvSpPr>
          <p:cNvPr id="6" name="TextBox 6"/>
          <p:cNvSpPr txBox="1"/>
          <p:nvPr/>
        </p:nvSpPr>
        <p:spPr>
          <a:xfrm>
            <a:off x="2958857" y="3417347"/>
            <a:ext cx="6726444" cy="501100"/>
          </a:xfrm>
          <a:prstGeom prst="rect">
            <a:avLst/>
          </a:prstGeom>
        </p:spPr>
        <p:txBody>
          <a:bodyPr lIns="0" tIns="0" rIns="0" bIns="0" rtlCol="0" anchor="t">
            <a:spAutoFit/>
          </a:bodyPr>
          <a:lstStyle/>
          <a:p>
            <a:pPr algn="l">
              <a:lnSpc>
                <a:spcPts val="3802"/>
              </a:lnSpc>
            </a:pPr>
            <a:r>
              <a:rPr lang="en-US" sz="3456">
                <a:solidFill>
                  <a:srgbClr val="000000"/>
                </a:solidFill>
                <a:latin typeface="Antic Bold"/>
                <a:ea typeface="Antic Bold"/>
                <a:cs typeface="Antic Bold"/>
                <a:sym typeface="Antic Bold"/>
              </a:rPr>
              <a:t>Introduction</a:t>
            </a:r>
          </a:p>
        </p:txBody>
      </p:sp>
      <p:sp>
        <p:nvSpPr>
          <p:cNvPr id="7" name="TextBox 7"/>
          <p:cNvSpPr txBox="1"/>
          <p:nvPr/>
        </p:nvSpPr>
        <p:spPr>
          <a:xfrm>
            <a:off x="2958857" y="4939333"/>
            <a:ext cx="6726444" cy="501100"/>
          </a:xfrm>
          <a:prstGeom prst="rect">
            <a:avLst/>
          </a:prstGeom>
        </p:spPr>
        <p:txBody>
          <a:bodyPr lIns="0" tIns="0" rIns="0" bIns="0" rtlCol="0" anchor="t">
            <a:spAutoFit/>
          </a:bodyPr>
          <a:lstStyle/>
          <a:p>
            <a:pPr algn="l">
              <a:lnSpc>
                <a:spcPts val="3802"/>
              </a:lnSpc>
            </a:pPr>
            <a:r>
              <a:rPr lang="en-US" sz="3456">
                <a:solidFill>
                  <a:srgbClr val="000000"/>
                </a:solidFill>
                <a:latin typeface="Antic Bold"/>
                <a:ea typeface="Antic Bold"/>
                <a:cs typeface="Antic Bold"/>
                <a:sym typeface="Antic Bold"/>
              </a:rPr>
              <a:t>Purpose </a:t>
            </a:r>
          </a:p>
        </p:txBody>
      </p:sp>
      <p:sp>
        <p:nvSpPr>
          <p:cNvPr id="8" name="TextBox 8"/>
          <p:cNvSpPr txBox="1"/>
          <p:nvPr/>
        </p:nvSpPr>
        <p:spPr>
          <a:xfrm>
            <a:off x="1020445" y="6224782"/>
            <a:ext cx="1938412" cy="1012800"/>
          </a:xfrm>
          <a:prstGeom prst="rect">
            <a:avLst/>
          </a:prstGeom>
        </p:spPr>
        <p:txBody>
          <a:bodyPr lIns="0" tIns="0" rIns="0" bIns="0" rtlCol="0" anchor="t">
            <a:spAutoFit/>
          </a:bodyPr>
          <a:lstStyle/>
          <a:p>
            <a:pPr algn="l">
              <a:lnSpc>
                <a:spcPts val="7700"/>
              </a:lnSpc>
            </a:pPr>
            <a:r>
              <a:rPr lang="en-US" sz="7000">
                <a:solidFill>
                  <a:srgbClr val="000000"/>
                </a:solidFill>
                <a:latin typeface="Antic Bold"/>
                <a:ea typeface="Antic Bold"/>
                <a:cs typeface="Antic Bold"/>
                <a:sym typeface="Antic Bold"/>
              </a:rPr>
              <a:t>03.</a:t>
            </a:r>
          </a:p>
        </p:txBody>
      </p:sp>
      <p:sp>
        <p:nvSpPr>
          <p:cNvPr id="9" name="TextBox 9"/>
          <p:cNvSpPr txBox="1"/>
          <p:nvPr/>
        </p:nvSpPr>
        <p:spPr>
          <a:xfrm>
            <a:off x="2958857" y="6461320"/>
            <a:ext cx="6726444" cy="501100"/>
          </a:xfrm>
          <a:prstGeom prst="rect">
            <a:avLst/>
          </a:prstGeom>
        </p:spPr>
        <p:txBody>
          <a:bodyPr lIns="0" tIns="0" rIns="0" bIns="0" rtlCol="0" anchor="t">
            <a:spAutoFit/>
          </a:bodyPr>
          <a:lstStyle/>
          <a:p>
            <a:pPr algn="l">
              <a:lnSpc>
                <a:spcPts val="3802"/>
              </a:lnSpc>
            </a:pPr>
            <a:r>
              <a:rPr lang="en-US" sz="3456">
                <a:solidFill>
                  <a:srgbClr val="000000"/>
                </a:solidFill>
                <a:latin typeface="Antic Bold"/>
                <a:ea typeface="Antic Bold"/>
                <a:cs typeface="Antic Bold"/>
                <a:sym typeface="Antic Bold"/>
              </a:rPr>
              <a:t>Technologies Used </a:t>
            </a:r>
          </a:p>
        </p:txBody>
      </p:sp>
      <p:sp>
        <p:nvSpPr>
          <p:cNvPr id="10" name="TextBox 10"/>
          <p:cNvSpPr txBox="1"/>
          <p:nvPr/>
        </p:nvSpPr>
        <p:spPr>
          <a:xfrm>
            <a:off x="1020445" y="7746769"/>
            <a:ext cx="1938412" cy="1012800"/>
          </a:xfrm>
          <a:prstGeom prst="rect">
            <a:avLst/>
          </a:prstGeom>
        </p:spPr>
        <p:txBody>
          <a:bodyPr lIns="0" tIns="0" rIns="0" bIns="0" rtlCol="0" anchor="t">
            <a:spAutoFit/>
          </a:bodyPr>
          <a:lstStyle/>
          <a:p>
            <a:pPr algn="l">
              <a:lnSpc>
                <a:spcPts val="7700"/>
              </a:lnSpc>
            </a:pPr>
            <a:r>
              <a:rPr lang="en-US" sz="7000">
                <a:solidFill>
                  <a:srgbClr val="000000"/>
                </a:solidFill>
                <a:latin typeface="Antic Bold"/>
                <a:ea typeface="Antic Bold"/>
                <a:cs typeface="Antic Bold"/>
                <a:sym typeface="Antic Bold"/>
              </a:rPr>
              <a:t>04.</a:t>
            </a:r>
          </a:p>
        </p:txBody>
      </p:sp>
      <p:sp>
        <p:nvSpPr>
          <p:cNvPr id="11" name="TextBox 11"/>
          <p:cNvSpPr txBox="1"/>
          <p:nvPr/>
        </p:nvSpPr>
        <p:spPr>
          <a:xfrm>
            <a:off x="2958857" y="7983307"/>
            <a:ext cx="6726444" cy="501100"/>
          </a:xfrm>
          <a:prstGeom prst="rect">
            <a:avLst/>
          </a:prstGeom>
        </p:spPr>
        <p:txBody>
          <a:bodyPr lIns="0" tIns="0" rIns="0" bIns="0" rtlCol="0" anchor="t">
            <a:spAutoFit/>
          </a:bodyPr>
          <a:lstStyle/>
          <a:p>
            <a:pPr algn="l">
              <a:lnSpc>
                <a:spcPts val="3802"/>
              </a:lnSpc>
            </a:pPr>
            <a:r>
              <a:rPr lang="en-US" sz="3456">
                <a:solidFill>
                  <a:srgbClr val="000000"/>
                </a:solidFill>
                <a:latin typeface="Antic Bold"/>
                <a:ea typeface="Antic Bold"/>
                <a:cs typeface="Antic Bold"/>
                <a:sym typeface="Antic Bold"/>
              </a:rPr>
              <a:t>User Interface</a:t>
            </a:r>
          </a:p>
        </p:txBody>
      </p:sp>
      <p:sp>
        <p:nvSpPr>
          <p:cNvPr id="12" name="Freeform 1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sp>
        <p:nvSpPr>
          <p:cNvPr id="2" name="Freeform 2"/>
          <p:cNvSpPr/>
          <p:nvPr/>
        </p:nvSpPr>
        <p:spPr>
          <a:xfrm>
            <a:off x="13156322" y="9258300"/>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51489" y="-835141"/>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505858" y="331725"/>
            <a:ext cx="11276283" cy="1338568"/>
          </a:xfrm>
          <a:prstGeom prst="rect">
            <a:avLst/>
          </a:prstGeom>
        </p:spPr>
        <p:txBody>
          <a:bodyPr lIns="0" tIns="0" rIns="0" bIns="0" rtlCol="0" anchor="t">
            <a:spAutoFit/>
          </a:bodyPr>
          <a:lstStyle/>
          <a:p>
            <a:pPr algn="ctr">
              <a:lnSpc>
                <a:spcPts val="10341"/>
              </a:lnSpc>
            </a:pPr>
            <a:r>
              <a:rPr lang="en-US" sz="9401">
                <a:solidFill>
                  <a:srgbClr val="000000"/>
                </a:solidFill>
                <a:latin typeface="TAN Headline"/>
                <a:ea typeface="TAN Headline"/>
                <a:cs typeface="TAN Headline"/>
                <a:sym typeface="TAN Headline"/>
              </a:rPr>
              <a:t>Introduction</a:t>
            </a:r>
          </a:p>
        </p:txBody>
      </p:sp>
      <p:sp>
        <p:nvSpPr>
          <p:cNvPr id="5" name="TextBox 5"/>
          <p:cNvSpPr txBox="1"/>
          <p:nvPr/>
        </p:nvSpPr>
        <p:spPr>
          <a:xfrm>
            <a:off x="1237681" y="1806518"/>
            <a:ext cx="15812638" cy="7834995"/>
          </a:xfrm>
          <a:prstGeom prst="rect">
            <a:avLst/>
          </a:prstGeom>
        </p:spPr>
        <p:txBody>
          <a:bodyPr lIns="0" tIns="0" rIns="0" bIns="0" rtlCol="0" anchor="t">
            <a:spAutoFit/>
          </a:bodyPr>
          <a:lstStyle/>
          <a:p>
            <a:pPr marL="863700" lvl="1" indent="-431850" algn="just">
              <a:lnSpc>
                <a:spcPts val="5120"/>
              </a:lnSpc>
              <a:buFont typeface="Arial"/>
              <a:buChar char="•"/>
            </a:pPr>
            <a:r>
              <a:rPr lang="en-US" sz="4000" u="sng">
                <a:solidFill>
                  <a:srgbClr val="000000"/>
                </a:solidFill>
                <a:latin typeface="Antic Bold"/>
                <a:ea typeface="Antic Bold"/>
                <a:cs typeface="Antic Bold"/>
                <a:sym typeface="Antic Bold"/>
              </a:rPr>
              <a:t>Web Application:</a:t>
            </a:r>
            <a:r>
              <a:rPr lang="en-US" sz="4000">
                <a:solidFill>
                  <a:srgbClr val="000000"/>
                </a:solidFill>
                <a:latin typeface="Antic Bold"/>
                <a:ea typeface="Antic Bold"/>
                <a:cs typeface="Antic Bold"/>
                <a:sym typeface="Antic Bold"/>
              </a:rPr>
              <a:t> Manages movie ticket booking process.</a:t>
            </a:r>
          </a:p>
          <a:p>
            <a:pPr marL="863700" lvl="1" indent="-431850" algn="just">
              <a:lnSpc>
                <a:spcPts val="5120"/>
              </a:lnSpc>
              <a:buFont typeface="Arial"/>
              <a:buChar char="•"/>
            </a:pPr>
            <a:r>
              <a:rPr lang="en-US" sz="4000" u="sng">
                <a:solidFill>
                  <a:srgbClr val="000000"/>
                </a:solidFill>
                <a:latin typeface="Antic Bold"/>
                <a:ea typeface="Antic Bold"/>
                <a:cs typeface="Antic Bold"/>
                <a:sym typeface="Antic Bold"/>
              </a:rPr>
              <a:t>User Interface: </a:t>
            </a:r>
            <a:r>
              <a:rPr lang="en-US" sz="4000">
                <a:solidFill>
                  <a:srgbClr val="000000"/>
                </a:solidFill>
                <a:latin typeface="Antic Bold"/>
                <a:ea typeface="Antic Bold"/>
                <a:cs typeface="Antic Bold"/>
                <a:sym typeface="Antic Bold"/>
              </a:rPr>
              <a:t>Built to be attractive and user-friendly.</a:t>
            </a:r>
          </a:p>
          <a:p>
            <a:pPr marL="863700" lvl="1" indent="-431850" algn="just">
              <a:lnSpc>
                <a:spcPts val="5120"/>
              </a:lnSpc>
              <a:buFont typeface="Arial"/>
              <a:buChar char="•"/>
            </a:pPr>
            <a:r>
              <a:rPr lang="en-US" sz="4000" u="sng">
                <a:solidFill>
                  <a:srgbClr val="000000"/>
                </a:solidFill>
                <a:latin typeface="Antic Bold"/>
                <a:ea typeface="Antic Bold"/>
                <a:cs typeface="Antic Bold"/>
                <a:sym typeface="Antic Bold"/>
              </a:rPr>
              <a:t>Backend Technology:</a:t>
            </a:r>
            <a:r>
              <a:rPr lang="en-US" sz="4000">
                <a:solidFill>
                  <a:srgbClr val="000000"/>
                </a:solidFill>
                <a:latin typeface="Antic Bold"/>
                <a:ea typeface="Antic Bold"/>
                <a:cs typeface="Antic Bold"/>
                <a:sym typeface="Antic Bold"/>
              </a:rPr>
              <a:t> Utilizes Spring Boot and MySQL Database.</a:t>
            </a:r>
          </a:p>
          <a:p>
            <a:pPr algn="just">
              <a:lnSpc>
                <a:spcPts val="5060"/>
              </a:lnSpc>
            </a:pPr>
            <a:endParaRPr lang="en-US" sz="4000">
              <a:solidFill>
                <a:srgbClr val="000000"/>
              </a:solidFill>
              <a:latin typeface="Antic Bold"/>
              <a:ea typeface="Antic Bold"/>
              <a:cs typeface="Antic Bold"/>
              <a:sym typeface="Antic Bold"/>
            </a:endParaRPr>
          </a:p>
          <a:p>
            <a:pPr marL="993237" lvl="1" indent="-496618" algn="just">
              <a:lnSpc>
                <a:spcPts val="5060"/>
              </a:lnSpc>
              <a:buFont typeface="Arial"/>
              <a:buChar char="•"/>
            </a:pPr>
            <a:r>
              <a:rPr lang="en-US" sz="4600" u="sng">
                <a:solidFill>
                  <a:srgbClr val="000000"/>
                </a:solidFill>
                <a:latin typeface="Antic Bold"/>
                <a:ea typeface="Antic Bold"/>
                <a:cs typeface="Antic Bold"/>
                <a:sym typeface="Antic Bold"/>
              </a:rPr>
              <a:t>User Roles:</a:t>
            </a:r>
          </a:p>
          <a:p>
            <a:pPr marL="1727400" lvl="2" indent="-575800" algn="just">
              <a:lnSpc>
                <a:spcPts val="4400"/>
              </a:lnSpc>
              <a:buFont typeface="Arial"/>
              <a:buChar char="⚬"/>
            </a:pPr>
            <a:r>
              <a:rPr lang="en-US" sz="4000" u="sng">
                <a:solidFill>
                  <a:srgbClr val="000000"/>
                </a:solidFill>
                <a:latin typeface="Antic Bold"/>
                <a:ea typeface="Antic Bold"/>
                <a:cs typeface="Antic Bold"/>
                <a:sym typeface="Antic Bold"/>
              </a:rPr>
              <a:t>User</a:t>
            </a:r>
            <a:r>
              <a:rPr lang="en-US" sz="4000">
                <a:solidFill>
                  <a:srgbClr val="000000"/>
                </a:solidFill>
                <a:latin typeface="Antic Bold"/>
                <a:ea typeface="Antic Bold"/>
                <a:cs typeface="Antic Bold"/>
                <a:sym typeface="Antic Bold"/>
              </a:rPr>
              <a:t>: Can book movie tickets easily.</a:t>
            </a:r>
          </a:p>
          <a:p>
            <a:pPr marL="1727400" lvl="2" indent="-575800" algn="just">
              <a:lnSpc>
                <a:spcPts val="4640"/>
              </a:lnSpc>
              <a:buFont typeface="Arial"/>
              <a:buChar char="⚬"/>
            </a:pPr>
            <a:r>
              <a:rPr lang="en-US" sz="4000" u="sng">
                <a:solidFill>
                  <a:srgbClr val="000000"/>
                </a:solidFill>
                <a:latin typeface="Antic Bold"/>
                <a:ea typeface="Antic Bold"/>
                <a:cs typeface="Antic Bold"/>
                <a:sym typeface="Antic Bold"/>
              </a:rPr>
              <a:t>Admin</a:t>
            </a:r>
            <a:r>
              <a:rPr lang="en-US" sz="4000">
                <a:solidFill>
                  <a:srgbClr val="000000"/>
                </a:solidFill>
                <a:latin typeface="Antic Bold"/>
                <a:ea typeface="Antic Bold"/>
                <a:cs typeface="Antic Bold"/>
                <a:sym typeface="Antic Bold"/>
              </a:rPr>
              <a:t>: Has special rights and permissions within the application.</a:t>
            </a:r>
          </a:p>
          <a:p>
            <a:pPr marL="993237" lvl="1" indent="-496618" algn="just">
              <a:lnSpc>
                <a:spcPts val="5336"/>
              </a:lnSpc>
              <a:buFont typeface="Arial"/>
              <a:buChar char="•"/>
            </a:pPr>
            <a:r>
              <a:rPr lang="en-US" sz="4600" u="sng">
                <a:solidFill>
                  <a:srgbClr val="000000"/>
                </a:solidFill>
                <a:latin typeface="Antic Bold"/>
                <a:ea typeface="Antic Bold"/>
                <a:cs typeface="Antic Bold"/>
                <a:sym typeface="Antic Bold"/>
              </a:rPr>
              <a:t>Process</a:t>
            </a:r>
            <a:r>
              <a:rPr lang="en-US" sz="4600">
                <a:solidFill>
                  <a:srgbClr val="000000"/>
                </a:solidFill>
                <a:latin typeface="Antic Bold"/>
                <a:ea typeface="Antic Bold"/>
                <a:cs typeface="Antic Bold"/>
                <a:sym typeface="Antic Bold"/>
              </a:rPr>
              <a:t>:</a:t>
            </a:r>
          </a:p>
          <a:p>
            <a:pPr marL="1727400" lvl="2" indent="-575800" algn="just">
              <a:lnSpc>
                <a:spcPts val="4400"/>
              </a:lnSpc>
              <a:buFont typeface="Arial"/>
              <a:buChar char="⚬"/>
            </a:pPr>
            <a:r>
              <a:rPr lang="en-US" sz="4000">
                <a:solidFill>
                  <a:srgbClr val="000000"/>
                </a:solidFill>
                <a:latin typeface="Antic Bold"/>
                <a:ea typeface="Antic Bold"/>
                <a:cs typeface="Antic Bold"/>
                <a:sym typeface="Antic Bold"/>
              </a:rPr>
              <a:t>Sequence of forms provided with validations.</a:t>
            </a:r>
          </a:p>
          <a:p>
            <a:pPr marL="1727400" lvl="2" indent="-575800" algn="just">
              <a:lnSpc>
                <a:spcPts val="4400"/>
              </a:lnSpc>
              <a:buFont typeface="Arial"/>
              <a:buChar char="⚬"/>
            </a:pPr>
            <a:r>
              <a:rPr lang="en-US" sz="4000">
                <a:solidFill>
                  <a:srgbClr val="000000"/>
                </a:solidFill>
                <a:latin typeface="Antic Bold"/>
                <a:ea typeface="Antic Bold"/>
                <a:cs typeface="Antic Bold"/>
                <a:sym typeface="Antic Bold"/>
              </a:rPr>
              <a:t>Ensures consistency, reliability, and correctness of information.</a:t>
            </a:r>
          </a:p>
          <a:p>
            <a:pPr marL="863700" lvl="1" indent="-431850" algn="just">
              <a:lnSpc>
                <a:spcPts val="4400"/>
              </a:lnSpc>
              <a:buFont typeface="Arial"/>
              <a:buChar char="•"/>
            </a:pPr>
            <a:r>
              <a:rPr lang="en-US" sz="4000" u="sng">
                <a:solidFill>
                  <a:srgbClr val="000000"/>
                </a:solidFill>
                <a:latin typeface="Antic Bold"/>
                <a:ea typeface="Antic Bold"/>
                <a:cs typeface="Antic Bold"/>
                <a:sym typeface="Antic Bold"/>
              </a:rPr>
              <a:t>Admin Rights:</a:t>
            </a:r>
          </a:p>
          <a:p>
            <a:pPr marL="863700" lvl="1" indent="-431850" algn="just">
              <a:lnSpc>
                <a:spcPts val="4400"/>
              </a:lnSpc>
              <a:buFont typeface="Arial"/>
              <a:buChar char="•"/>
            </a:pPr>
            <a:r>
              <a:rPr lang="en-US" sz="4000">
                <a:solidFill>
                  <a:srgbClr val="000000"/>
                </a:solidFill>
                <a:latin typeface="Antic Bold"/>
                <a:ea typeface="Antic Bold"/>
                <a:cs typeface="Antic Bold"/>
                <a:sym typeface="Antic Bold"/>
              </a:rPr>
              <a:t>Reserved rights with respect to application management and data access.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sp>
        <p:nvSpPr>
          <p:cNvPr id="2" name="Freeform 2"/>
          <p:cNvSpPr/>
          <p:nvPr/>
        </p:nvSpPr>
        <p:spPr>
          <a:xfrm rot="-10800000">
            <a:off x="15562957" y="6677977"/>
            <a:ext cx="5450085" cy="4161883"/>
          </a:xfrm>
          <a:custGeom>
            <a:avLst/>
            <a:gdLst/>
            <a:ahLst/>
            <a:cxnLst/>
            <a:rect l="l" t="t" r="r" b="b"/>
            <a:pathLst>
              <a:path w="5450085" h="4161883">
                <a:moveTo>
                  <a:pt x="0" y="0"/>
                </a:moveTo>
                <a:lnTo>
                  <a:pt x="5450086" y="0"/>
                </a:lnTo>
                <a:lnTo>
                  <a:pt x="5450086" y="4161883"/>
                </a:lnTo>
                <a:lnTo>
                  <a:pt x="0" y="4161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5562957" y="-806818"/>
            <a:ext cx="4165223" cy="5950318"/>
          </a:xfrm>
          <a:custGeom>
            <a:avLst/>
            <a:gdLst/>
            <a:ahLst/>
            <a:cxnLst/>
            <a:rect l="l" t="t" r="r" b="b"/>
            <a:pathLst>
              <a:path w="4165223" h="5950318">
                <a:moveTo>
                  <a:pt x="0" y="0"/>
                </a:moveTo>
                <a:lnTo>
                  <a:pt x="4165223" y="0"/>
                </a:lnTo>
                <a:lnTo>
                  <a:pt x="4165223" y="5950318"/>
                </a:lnTo>
                <a:lnTo>
                  <a:pt x="0" y="5950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706212" y="1502665"/>
            <a:ext cx="6726444" cy="909993"/>
          </a:xfrm>
          <a:prstGeom prst="rect">
            <a:avLst/>
          </a:prstGeom>
        </p:spPr>
        <p:txBody>
          <a:bodyPr lIns="0" tIns="0" rIns="0" bIns="0" rtlCol="0" anchor="t">
            <a:spAutoFit/>
          </a:bodyPr>
          <a:lstStyle/>
          <a:p>
            <a:pPr algn="l">
              <a:lnSpc>
                <a:spcPts val="7040"/>
              </a:lnSpc>
            </a:pPr>
            <a:r>
              <a:rPr lang="en-US" sz="6400">
                <a:solidFill>
                  <a:srgbClr val="000000"/>
                </a:solidFill>
                <a:latin typeface="TAN Headline"/>
                <a:ea typeface="TAN Headline"/>
                <a:cs typeface="TAN Headline"/>
                <a:sym typeface="TAN Headline"/>
              </a:rPr>
              <a:t>PURPOSE</a:t>
            </a:r>
          </a:p>
        </p:txBody>
      </p:sp>
      <p:sp>
        <p:nvSpPr>
          <p:cNvPr id="5" name="TextBox 5"/>
          <p:cNvSpPr txBox="1"/>
          <p:nvPr/>
        </p:nvSpPr>
        <p:spPr>
          <a:xfrm>
            <a:off x="1028700" y="2450758"/>
            <a:ext cx="15883025" cy="5936265"/>
          </a:xfrm>
          <a:prstGeom prst="rect">
            <a:avLst/>
          </a:prstGeom>
        </p:spPr>
        <p:txBody>
          <a:bodyPr lIns="0" tIns="0" rIns="0" bIns="0" rtlCol="0" anchor="t">
            <a:spAutoFit/>
          </a:bodyPr>
          <a:lstStyle/>
          <a:p>
            <a:pPr algn="l">
              <a:lnSpc>
                <a:spcPts val="5191"/>
              </a:lnSpc>
            </a:pPr>
            <a:endParaRPr/>
          </a:p>
          <a:p>
            <a:pPr marL="1018898" lvl="1" indent="-509449" algn="l">
              <a:lnSpc>
                <a:spcPts val="5191"/>
              </a:lnSpc>
              <a:buFont typeface="Arial"/>
              <a:buChar char="•"/>
            </a:pPr>
            <a:r>
              <a:rPr lang="en-US" sz="4719">
                <a:solidFill>
                  <a:srgbClr val="000000"/>
                </a:solidFill>
                <a:latin typeface="Antic Bold"/>
                <a:ea typeface="Antic Bold"/>
                <a:cs typeface="Antic Bold"/>
                <a:sym typeface="Antic Bold"/>
              </a:rPr>
              <a:t>Enable seamless ticket booking for movies.</a:t>
            </a:r>
          </a:p>
          <a:p>
            <a:pPr marL="1018898" lvl="1" indent="-509449" algn="l">
              <a:lnSpc>
                <a:spcPts val="5191"/>
              </a:lnSpc>
              <a:buFont typeface="Arial"/>
              <a:buChar char="•"/>
            </a:pPr>
            <a:r>
              <a:rPr lang="en-US" sz="4719">
                <a:solidFill>
                  <a:srgbClr val="000000"/>
                </a:solidFill>
                <a:latin typeface="Antic Bold"/>
                <a:ea typeface="Antic Bold"/>
                <a:cs typeface="Antic Bold"/>
                <a:sym typeface="Antic Bold"/>
              </a:rPr>
              <a:t>Off</a:t>
            </a:r>
            <a:r>
              <a:rPr lang="en-US" sz="4719" u="none">
                <a:solidFill>
                  <a:srgbClr val="000000"/>
                </a:solidFill>
                <a:latin typeface="Antic Bold"/>
                <a:ea typeface="Antic Bold"/>
                <a:cs typeface="Antic Bold"/>
                <a:sym typeface="Antic Bold"/>
              </a:rPr>
              <a:t>e</a:t>
            </a:r>
            <a:r>
              <a:rPr lang="en-US" sz="4719">
                <a:solidFill>
                  <a:srgbClr val="000000"/>
                </a:solidFill>
                <a:latin typeface="Antic Bold"/>
                <a:ea typeface="Antic Bold"/>
                <a:cs typeface="Antic Bold"/>
                <a:sym typeface="Antic Bold"/>
              </a:rPr>
              <a:t>r</a:t>
            </a:r>
            <a:r>
              <a:rPr lang="en-US" sz="4719" u="none">
                <a:solidFill>
                  <a:srgbClr val="000000"/>
                </a:solidFill>
                <a:latin typeface="Antic Bold"/>
                <a:ea typeface="Antic Bold"/>
                <a:cs typeface="Antic Bold"/>
                <a:sym typeface="Antic Bold"/>
              </a:rPr>
              <a:t> </a:t>
            </a:r>
            <a:r>
              <a:rPr lang="en-US" sz="4719">
                <a:solidFill>
                  <a:srgbClr val="000000"/>
                </a:solidFill>
                <a:latin typeface="Antic Bold"/>
                <a:ea typeface="Antic Bold"/>
                <a:cs typeface="Antic Bold"/>
                <a:sym typeface="Antic Bold"/>
              </a:rPr>
              <a:t>real-t</a:t>
            </a:r>
            <a:r>
              <a:rPr lang="en-US" sz="4719" u="none">
                <a:solidFill>
                  <a:srgbClr val="000000"/>
                </a:solidFill>
                <a:latin typeface="Antic Bold"/>
                <a:ea typeface="Antic Bold"/>
                <a:cs typeface="Antic Bold"/>
                <a:sym typeface="Antic Bold"/>
              </a:rPr>
              <a:t>i</a:t>
            </a:r>
            <a:r>
              <a:rPr lang="en-US" sz="4719">
                <a:solidFill>
                  <a:srgbClr val="000000"/>
                </a:solidFill>
                <a:latin typeface="Antic Bold"/>
                <a:ea typeface="Antic Bold"/>
                <a:cs typeface="Antic Bold"/>
                <a:sym typeface="Antic Bold"/>
              </a:rPr>
              <a:t>m</a:t>
            </a:r>
            <a:r>
              <a:rPr lang="en-US" sz="4719" u="none">
                <a:solidFill>
                  <a:srgbClr val="000000"/>
                </a:solidFill>
                <a:latin typeface="Antic Bold"/>
                <a:ea typeface="Antic Bold"/>
                <a:cs typeface="Antic Bold"/>
                <a:sym typeface="Antic Bold"/>
              </a:rPr>
              <a:t>e se</a:t>
            </a:r>
            <a:r>
              <a:rPr lang="en-US" sz="4719">
                <a:solidFill>
                  <a:srgbClr val="000000"/>
                </a:solidFill>
                <a:latin typeface="Antic Bold"/>
                <a:ea typeface="Antic Bold"/>
                <a:cs typeface="Antic Bold"/>
                <a:sym typeface="Antic Bold"/>
              </a:rPr>
              <a:t>at availability updates.</a:t>
            </a:r>
          </a:p>
          <a:p>
            <a:pPr marL="1018898" lvl="1" indent="-509449" algn="l">
              <a:lnSpc>
                <a:spcPts val="5191"/>
              </a:lnSpc>
              <a:buFont typeface="Arial"/>
              <a:buChar char="•"/>
            </a:pPr>
            <a:r>
              <a:rPr lang="en-US" sz="4719">
                <a:solidFill>
                  <a:srgbClr val="000000"/>
                </a:solidFill>
                <a:latin typeface="Antic Bold"/>
                <a:ea typeface="Antic Bold"/>
                <a:cs typeface="Antic Bold"/>
                <a:sym typeface="Antic Bold"/>
              </a:rPr>
              <a:t>Allow selection of showtimes and seat types (Royal or Premier).</a:t>
            </a:r>
          </a:p>
          <a:p>
            <a:pPr marL="1018898" lvl="1" indent="-509449" algn="l">
              <a:lnSpc>
                <a:spcPts val="5191"/>
              </a:lnSpc>
              <a:buFont typeface="Arial"/>
              <a:buChar char="•"/>
            </a:pPr>
            <a:r>
              <a:rPr lang="en-US" sz="4719">
                <a:solidFill>
                  <a:srgbClr val="000000"/>
                </a:solidFill>
                <a:latin typeface="Antic Bold"/>
                <a:ea typeface="Antic Bold"/>
                <a:cs typeface="Antic Bold"/>
                <a:sym typeface="Antic Bold"/>
              </a:rPr>
              <a:t>Simp</a:t>
            </a:r>
            <a:r>
              <a:rPr lang="en-US" sz="4719" u="none">
                <a:solidFill>
                  <a:srgbClr val="000000"/>
                </a:solidFill>
                <a:latin typeface="Antic Bold"/>
                <a:ea typeface="Antic Bold"/>
                <a:cs typeface="Antic Bold"/>
                <a:sym typeface="Antic Bold"/>
              </a:rPr>
              <a:t>li</a:t>
            </a:r>
            <a:r>
              <a:rPr lang="en-US" sz="4719">
                <a:solidFill>
                  <a:srgbClr val="000000"/>
                </a:solidFill>
                <a:latin typeface="Antic Bold"/>
                <a:ea typeface="Antic Bold"/>
                <a:cs typeface="Antic Bold"/>
                <a:sym typeface="Antic Bold"/>
              </a:rPr>
              <a:t>fy</a:t>
            </a:r>
            <a:r>
              <a:rPr lang="en-US" sz="4719" u="none">
                <a:solidFill>
                  <a:srgbClr val="000000"/>
                </a:solidFill>
                <a:latin typeface="Antic Bold"/>
                <a:ea typeface="Antic Bold"/>
                <a:cs typeface="Antic Bold"/>
                <a:sym typeface="Antic Bold"/>
              </a:rPr>
              <a:t> </a:t>
            </a:r>
            <a:r>
              <a:rPr lang="en-US" sz="4719">
                <a:solidFill>
                  <a:srgbClr val="000000"/>
                </a:solidFill>
                <a:latin typeface="Antic Bold"/>
                <a:ea typeface="Antic Bold"/>
                <a:cs typeface="Antic Bold"/>
                <a:sym typeface="Antic Bold"/>
              </a:rPr>
              <a:t>th</a:t>
            </a:r>
            <a:r>
              <a:rPr lang="en-US" sz="4719" u="none">
                <a:solidFill>
                  <a:srgbClr val="000000"/>
                </a:solidFill>
                <a:latin typeface="Antic Bold"/>
                <a:ea typeface="Antic Bold"/>
                <a:cs typeface="Antic Bold"/>
                <a:sym typeface="Antic Bold"/>
              </a:rPr>
              <a:t>e </a:t>
            </a:r>
            <a:r>
              <a:rPr lang="en-US" sz="4719">
                <a:solidFill>
                  <a:srgbClr val="000000"/>
                </a:solidFill>
                <a:latin typeface="Antic Bold"/>
                <a:ea typeface="Antic Bold"/>
                <a:cs typeface="Antic Bold"/>
                <a:sym typeface="Antic Bold"/>
              </a:rPr>
              <a:t>b</a:t>
            </a:r>
            <a:r>
              <a:rPr lang="en-US" sz="4719" u="none">
                <a:solidFill>
                  <a:srgbClr val="000000"/>
                </a:solidFill>
                <a:latin typeface="Antic Bold"/>
                <a:ea typeface="Antic Bold"/>
                <a:cs typeface="Antic Bold"/>
                <a:sym typeface="Antic Bold"/>
              </a:rPr>
              <a:t>ooking</a:t>
            </a:r>
            <a:r>
              <a:rPr lang="en-US" sz="4719">
                <a:solidFill>
                  <a:srgbClr val="000000"/>
                </a:solidFill>
                <a:latin typeface="Antic Bold"/>
                <a:ea typeface="Antic Bold"/>
                <a:cs typeface="Antic Bold"/>
                <a:sym typeface="Antic Bold"/>
              </a:rPr>
              <a:t> process for a hassle-free experience.</a:t>
            </a:r>
          </a:p>
          <a:p>
            <a:pPr marL="1018898" lvl="1" indent="-509449" algn="l">
              <a:lnSpc>
                <a:spcPts val="5191"/>
              </a:lnSpc>
              <a:buFont typeface="Arial"/>
              <a:buChar char="•"/>
            </a:pPr>
            <a:r>
              <a:rPr lang="en-US" sz="4719">
                <a:solidFill>
                  <a:srgbClr val="000000"/>
                </a:solidFill>
                <a:latin typeface="Antic Bold"/>
                <a:ea typeface="Antic Bold"/>
                <a:cs typeface="Antic Bold"/>
                <a:sym typeface="Antic Bold"/>
              </a:rPr>
              <a:t>Enhance user convenience for enjoying favorite blockbusters.</a:t>
            </a:r>
          </a:p>
          <a:p>
            <a:pPr algn="l">
              <a:lnSpc>
                <a:spcPts val="5191"/>
              </a:lnSpc>
            </a:pPr>
            <a:endParaRPr lang="en-US" sz="4719">
              <a:solidFill>
                <a:srgbClr val="000000"/>
              </a:solidFill>
              <a:latin typeface="Antic Bold"/>
              <a:ea typeface="Antic Bold"/>
              <a:cs typeface="Antic Bold"/>
              <a:sym typeface="Antic Bold"/>
            </a:endParaRPr>
          </a:p>
        </p:txBody>
      </p:sp>
      <p:sp>
        <p:nvSpPr>
          <p:cNvPr id="6" name="Freeform 6"/>
          <p:cNvSpPr/>
          <p:nvPr/>
        </p:nvSpPr>
        <p:spPr>
          <a:xfrm>
            <a:off x="-2396766" y="-964842"/>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p:spPr>
        </p:sp>
        <p:sp>
          <p:nvSpPr>
            <p:cNvPr id="4" name="TextBox 4"/>
            <p:cNvSpPr txBox="1"/>
            <p:nvPr/>
          </p:nvSpPr>
          <p:spPr>
            <a:xfrm>
              <a:off x="0" y="-47625"/>
              <a:ext cx="4274726" cy="221509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808253" y="1271449"/>
            <a:ext cx="11121743" cy="931529"/>
          </a:xfrm>
          <a:prstGeom prst="rect">
            <a:avLst/>
          </a:prstGeom>
        </p:spPr>
        <p:txBody>
          <a:bodyPr lIns="0" tIns="0" rIns="0" bIns="0" rtlCol="0" anchor="t">
            <a:spAutoFit/>
          </a:bodyPr>
          <a:lstStyle/>
          <a:p>
            <a:pPr algn="r">
              <a:lnSpc>
                <a:spcPts val="7252"/>
              </a:lnSpc>
            </a:pPr>
            <a:r>
              <a:rPr lang="en-US" sz="6593">
                <a:solidFill>
                  <a:srgbClr val="000000"/>
                </a:solidFill>
                <a:latin typeface="TAN Headline"/>
                <a:ea typeface="TAN Headline"/>
                <a:cs typeface="TAN Headline"/>
                <a:sym typeface="TAN Headline"/>
              </a:rPr>
              <a:t>TECHNOLOGIES USED </a:t>
            </a:r>
          </a:p>
        </p:txBody>
      </p:sp>
      <p:grpSp>
        <p:nvGrpSpPr>
          <p:cNvPr id="8" name="Group 8"/>
          <p:cNvGrpSpPr/>
          <p:nvPr/>
        </p:nvGrpSpPr>
        <p:grpSpPr>
          <a:xfrm>
            <a:off x="13543121" y="-308824"/>
            <a:ext cx="7549097" cy="8444400"/>
            <a:chOff x="0" y="0"/>
            <a:chExt cx="10065462" cy="11259200"/>
          </a:xfrm>
        </p:grpSpPr>
        <p:sp>
          <p:nvSpPr>
            <p:cNvPr id="9" name="AutoShape 9"/>
            <p:cNvSpPr/>
            <p:nvPr/>
          </p:nvSpPr>
          <p:spPr>
            <a:xfrm flipV="1">
              <a:off x="23020" y="10735"/>
              <a:ext cx="5240240" cy="11237731"/>
            </a:xfrm>
            <a:prstGeom prst="line">
              <a:avLst/>
            </a:prstGeom>
            <a:ln w="50800" cap="flat">
              <a:solidFill>
                <a:srgbClr val="000000"/>
              </a:solidFill>
              <a:prstDash val="solid"/>
              <a:headEnd type="none" w="sm" len="sm"/>
              <a:tailEnd type="none" w="sm" len="sm"/>
            </a:ln>
          </p:spPr>
        </p:sp>
        <p:sp>
          <p:nvSpPr>
            <p:cNvPr id="10" name="AutoShape 10"/>
            <p:cNvSpPr/>
            <p:nvPr/>
          </p:nvSpPr>
          <p:spPr>
            <a:xfrm flipV="1">
              <a:off x="554040" y="10735"/>
              <a:ext cx="5240240" cy="11237731"/>
            </a:xfrm>
            <a:prstGeom prst="line">
              <a:avLst/>
            </a:prstGeom>
            <a:ln w="50800" cap="flat">
              <a:solidFill>
                <a:srgbClr val="000000"/>
              </a:solidFill>
              <a:prstDash val="solid"/>
              <a:headEnd type="none" w="sm" len="sm"/>
              <a:tailEnd type="none" w="sm" len="sm"/>
            </a:ln>
          </p:spPr>
        </p:sp>
        <p:sp>
          <p:nvSpPr>
            <p:cNvPr id="11" name="AutoShape 11"/>
            <p:cNvSpPr/>
            <p:nvPr/>
          </p:nvSpPr>
          <p:spPr>
            <a:xfrm flipV="1">
              <a:off x="1085061" y="10735"/>
              <a:ext cx="5240240" cy="11237731"/>
            </a:xfrm>
            <a:prstGeom prst="line">
              <a:avLst/>
            </a:prstGeom>
            <a:ln w="50800" cap="flat">
              <a:solidFill>
                <a:srgbClr val="000000"/>
              </a:solidFill>
              <a:prstDash val="solid"/>
              <a:headEnd type="none" w="sm" len="sm"/>
              <a:tailEnd type="none" w="sm" len="sm"/>
            </a:ln>
          </p:spPr>
        </p:sp>
        <p:sp>
          <p:nvSpPr>
            <p:cNvPr id="12" name="AutoShape 12"/>
            <p:cNvSpPr/>
            <p:nvPr/>
          </p:nvSpPr>
          <p:spPr>
            <a:xfrm flipV="1">
              <a:off x="1616081" y="10735"/>
              <a:ext cx="5240240" cy="11237731"/>
            </a:xfrm>
            <a:prstGeom prst="line">
              <a:avLst/>
            </a:prstGeom>
            <a:ln w="50800" cap="flat">
              <a:solidFill>
                <a:srgbClr val="000000"/>
              </a:solidFill>
              <a:prstDash val="solid"/>
              <a:headEnd type="none" w="sm" len="sm"/>
              <a:tailEnd type="none" w="sm" len="sm"/>
            </a:ln>
          </p:spPr>
        </p:sp>
        <p:sp>
          <p:nvSpPr>
            <p:cNvPr id="13" name="AutoShape 13"/>
            <p:cNvSpPr/>
            <p:nvPr/>
          </p:nvSpPr>
          <p:spPr>
            <a:xfrm flipV="1">
              <a:off x="2147101" y="10735"/>
              <a:ext cx="5240240" cy="11237731"/>
            </a:xfrm>
            <a:prstGeom prst="line">
              <a:avLst/>
            </a:prstGeom>
            <a:ln w="50800" cap="flat">
              <a:solidFill>
                <a:srgbClr val="000000"/>
              </a:solidFill>
              <a:prstDash val="solid"/>
              <a:headEnd type="none" w="sm" len="sm"/>
              <a:tailEnd type="none" w="sm" len="sm"/>
            </a:ln>
          </p:spPr>
        </p:sp>
        <p:sp>
          <p:nvSpPr>
            <p:cNvPr id="14" name="AutoShape 14"/>
            <p:cNvSpPr/>
            <p:nvPr/>
          </p:nvSpPr>
          <p:spPr>
            <a:xfrm flipV="1">
              <a:off x="2678121" y="10735"/>
              <a:ext cx="5240240" cy="11237731"/>
            </a:xfrm>
            <a:prstGeom prst="line">
              <a:avLst/>
            </a:prstGeom>
            <a:ln w="50800" cap="flat">
              <a:solidFill>
                <a:srgbClr val="000000"/>
              </a:solidFill>
              <a:prstDash val="solid"/>
              <a:headEnd type="none" w="sm" len="sm"/>
              <a:tailEnd type="none" w="sm" len="sm"/>
            </a:ln>
          </p:spPr>
        </p:sp>
        <p:sp>
          <p:nvSpPr>
            <p:cNvPr id="15" name="AutoShape 15"/>
            <p:cNvSpPr/>
            <p:nvPr/>
          </p:nvSpPr>
          <p:spPr>
            <a:xfrm flipV="1">
              <a:off x="3209142" y="10735"/>
              <a:ext cx="5240240" cy="11237731"/>
            </a:xfrm>
            <a:prstGeom prst="line">
              <a:avLst/>
            </a:prstGeom>
            <a:ln w="50800" cap="flat">
              <a:solidFill>
                <a:srgbClr val="000000"/>
              </a:solidFill>
              <a:prstDash val="solid"/>
              <a:headEnd type="none" w="sm" len="sm"/>
              <a:tailEnd type="none" w="sm" len="sm"/>
            </a:ln>
          </p:spPr>
        </p:sp>
        <p:sp>
          <p:nvSpPr>
            <p:cNvPr id="16" name="AutoShape 16"/>
            <p:cNvSpPr/>
            <p:nvPr/>
          </p:nvSpPr>
          <p:spPr>
            <a:xfrm flipV="1">
              <a:off x="3740162" y="10735"/>
              <a:ext cx="5240240" cy="11237731"/>
            </a:xfrm>
            <a:prstGeom prst="line">
              <a:avLst/>
            </a:prstGeom>
            <a:ln w="50800" cap="flat">
              <a:solidFill>
                <a:srgbClr val="000000"/>
              </a:solidFill>
              <a:prstDash val="solid"/>
              <a:headEnd type="none" w="sm" len="sm"/>
              <a:tailEnd type="none" w="sm" len="sm"/>
            </a:ln>
          </p:spPr>
        </p:sp>
        <p:sp>
          <p:nvSpPr>
            <p:cNvPr id="17" name="AutoShape 17"/>
            <p:cNvSpPr/>
            <p:nvPr/>
          </p:nvSpPr>
          <p:spPr>
            <a:xfrm flipV="1">
              <a:off x="4271182" y="10735"/>
              <a:ext cx="5240240" cy="11237731"/>
            </a:xfrm>
            <a:prstGeom prst="line">
              <a:avLst/>
            </a:prstGeom>
            <a:ln w="50800" cap="flat">
              <a:solidFill>
                <a:srgbClr val="000000"/>
              </a:solidFill>
              <a:prstDash val="solid"/>
              <a:headEnd type="none" w="sm" len="sm"/>
              <a:tailEnd type="none" w="sm" len="sm"/>
            </a:ln>
          </p:spPr>
        </p:sp>
        <p:sp>
          <p:nvSpPr>
            <p:cNvPr id="18" name="AutoShape 18"/>
            <p:cNvSpPr/>
            <p:nvPr/>
          </p:nvSpPr>
          <p:spPr>
            <a:xfrm flipV="1">
              <a:off x="4802202" y="10735"/>
              <a:ext cx="5240240" cy="11237731"/>
            </a:xfrm>
            <a:prstGeom prst="line">
              <a:avLst/>
            </a:prstGeom>
            <a:ln w="50800" cap="flat">
              <a:solidFill>
                <a:srgbClr val="000000"/>
              </a:solidFill>
              <a:prstDash val="solid"/>
              <a:headEnd type="none" w="sm" len="sm"/>
              <a:tailEnd type="none" w="sm" len="sm"/>
            </a:ln>
          </p:spPr>
        </p:sp>
      </p:grpSp>
      <p:sp>
        <p:nvSpPr>
          <p:cNvPr id="19" name="TextBox 19"/>
          <p:cNvSpPr txBox="1"/>
          <p:nvPr/>
        </p:nvSpPr>
        <p:spPr>
          <a:xfrm>
            <a:off x="2049313" y="2785427"/>
            <a:ext cx="15209987" cy="4735197"/>
          </a:xfrm>
          <a:prstGeom prst="rect">
            <a:avLst/>
          </a:prstGeom>
        </p:spPr>
        <p:txBody>
          <a:bodyPr lIns="0" tIns="0" rIns="0" bIns="0" rtlCol="0" anchor="t">
            <a:spAutoFit/>
          </a:bodyPr>
          <a:lstStyle/>
          <a:p>
            <a:pPr algn="l">
              <a:lnSpc>
                <a:spcPts val="3410"/>
              </a:lnSpc>
            </a:pPr>
            <a:r>
              <a:rPr lang="en-US" sz="3100" u="sng">
                <a:solidFill>
                  <a:srgbClr val="000000"/>
                </a:solidFill>
                <a:latin typeface="Antic Bold"/>
                <a:ea typeface="Antic Bold"/>
                <a:cs typeface="Antic Bold"/>
                <a:sym typeface="Antic Bold"/>
              </a:rPr>
              <a:t>Frontend</a:t>
            </a:r>
            <a:r>
              <a:rPr lang="en-US" sz="3100">
                <a:solidFill>
                  <a:srgbClr val="000000"/>
                </a:solidFill>
                <a:latin typeface="Antic Bold"/>
                <a:ea typeface="Antic Bold"/>
                <a:cs typeface="Antic Bold"/>
                <a:sym typeface="Antic Bold"/>
              </a:rPr>
              <a:t>: CSS, JavaScript, JSP</a:t>
            </a:r>
          </a:p>
          <a:p>
            <a:pPr algn="l">
              <a:lnSpc>
                <a:spcPts val="3410"/>
              </a:lnSpc>
            </a:pPr>
            <a:endParaRPr lang="en-US" sz="3100">
              <a:solidFill>
                <a:srgbClr val="000000"/>
              </a:solidFill>
              <a:latin typeface="Antic Bold"/>
              <a:ea typeface="Antic Bold"/>
              <a:cs typeface="Antic Bold"/>
              <a:sym typeface="Antic Bold"/>
            </a:endParaRPr>
          </a:p>
          <a:p>
            <a:pPr algn="l">
              <a:lnSpc>
                <a:spcPts val="3410"/>
              </a:lnSpc>
            </a:pPr>
            <a:r>
              <a:rPr lang="en-US" sz="3100" u="sng">
                <a:solidFill>
                  <a:srgbClr val="000000"/>
                </a:solidFill>
                <a:latin typeface="Antic Bold"/>
                <a:ea typeface="Antic Bold"/>
                <a:cs typeface="Antic Bold"/>
                <a:sym typeface="Antic Bold"/>
              </a:rPr>
              <a:t>Backend</a:t>
            </a:r>
            <a:r>
              <a:rPr lang="en-US" sz="3100">
                <a:solidFill>
                  <a:srgbClr val="000000"/>
                </a:solidFill>
                <a:latin typeface="Antic Bold"/>
                <a:ea typeface="Antic Bold"/>
                <a:cs typeface="Antic Bold"/>
                <a:sym typeface="Antic Bold"/>
              </a:rPr>
              <a:t>: Java Spring Boot 3, Spring Data JPA, Spring Security</a:t>
            </a:r>
          </a:p>
          <a:p>
            <a:pPr algn="l">
              <a:lnSpc>
                <a:spcPts val="3410"/>
              </a:lnSpc>
            </a:pPr>
            <a:endParaRPr lang="en-US" sz="3100">
              <a:solidFill>
                <a:srgbClr val="000000"/>
              </a:solidFill>
              <a:latin typeface="Antic Bold"/>
              <a:ea typeface="Antic Bold"/>
              <a:cs typeface="Antic Bold"/>
              <a:sym typeface="Antic Bold"/>
            </a:endParaRPr>
          </a:p>
          <a:p>
            <a:pPr algn="l">
              <a:lnSpc>
                <a:spcPts val="3410"/>
              </a:lnSpc>
            </a:pPr>
            <a:r>
              <a:rPr lang="en-US" sz="3100" u="sng">
                <a:solidFill>
                  <a:srgbClr val="000000"/>
                </a:solidFill>
                <a:latin typeface="Antic Bold"/>
                <a:ea typeface="Antic Bold"/>
                <a:cs typeface="Antic Bold"/>
                <a:sym typeface="Antic Bold"/>
              </a:rPr>
              <a:t>Database</a:t>
            </a:r>
            <a:r>
              <a:rPr lang="en-US" sz="3100">
                <a:solidFill>
                  <a:srgbClr val="000000"/>
                </a:solidFill>
                <a:latin typeface="Antic Bold"/>
                <a:ea typeface="Antic Bold"/>
                <a:cs typeface="Antic Bold"/>
                <a:sym typeface="Antic Bold"/>
              </a:rPr>
              <a:t>: MySQL 8.0</a:t>
            </a:r>
          </a:p>
          <a:p>
            <a:pPr algn="l">
              <a:lnSpc>
                <a:spcPts val="3410"/>
              </a:lnSpc>
            </a:pPr>
            <a:endParaRPr lang="en-US" sz="3100">
              <a:solidFill>
                <a:srgbClr val="000000"/>
              </a:solidFill>
              <a:latin typeface="Antic Bold"/>
              <a:ea typeface="Antic Bold"/>
              <a:cs typeface="Antic Bold"/>
              <a:sym typeface="Antic Bold"/>
            </a:endParaRPr>
          </a:p>
          <a:p>
            <a:pPr algn="l">
              <a:lnSpc>
                <a:spcPts val="3410"/>
              </a:lnSpc>
            </a:pPr>
            <a:r>
              <a:rPr lang="en-US" sz="3100" u="sng">
                <a:solidFill>
                  <a:srgbClr val="000000"/>
                </a:solidFill>
                <a:latin typeface="Antic Bold"/>
                <a:ea typeface="Antic Bold"/>
                <a:cs typeface="Antic Bold"/>
                <a:sym typeface="Antic Bold"/>
              </a:rPr>
              <a:t>Build Tool</a:t>
            </a:r>
            <a:r>
              <a:rPr lang="en-US" sz="3100">
                <a:solidFill>
                  <a:srgbClr val="000000"/>
                </a:solidFill>
                <a:latin typeface="Antic Bold"/>
                <a:ea typeface="Antic Bold"/>
                <a:cs typeface="Antic Bold"/>
                <a:sym typeface="Antic Bold"/>
              </a:rPr>
              <a:t>: Maven</a:t>
            </a:r>
          </a:p>
          <a:p>
            <a:pPr algn="l">
              <a:lnSpc>
                <a:spcPts val="3410"/>
              </a:lnSpc>
            </a:pPr>
            <a:endParaRPr lang="en-US" sz="3100">
              <a:solidFill>
                <a:srgbClr val="000000"/>
              </a:solidFill>
              <a:latin typeface="Antic Bold"/>
              <a:ea typeface="Antic Bold"/>
              <a:cs typeface="Antic Bold"/>
              <a:sym typeface="Antic Bold"/>
            </a:endParaRPr>
          </a:p>
          <a:p>
            <a:pPr algn="l">
              <a:lnSpc>
                <a:spcPts val="3410"/>
              </a:lnSpc>
            </a:pPr>
            <a:r>
              <a:rPr lang="en-US" sz="3100" u="sng">
                <a:solidFill>
                  <a:srgbClr val="000000"/>
                </a:solidFill>
                <a:latin typeface="Antic Bold"/>
                <a:ea typeface="Antic Bold"/>
                <a:cs typeface="Antic Bold"/>
                <a:sym typeface="Antic Bold"/>
              </a:rPr>
              <a:t>Code Editor and tools</a:t>
            </a:r>
            <a:r>
              <a:rPr lang="en-US" sz="3100">
                <a:solidFill>
                  <a:srgbClr val="000000"/>
                </a:solidFill>
                <a:latin typeface="Antic Bold"/>
                <a:ea typeface="Antic Bold"/>
                <a:cs typeface="Antic Bold"/>
                <a:sym typeface="Antic Bold"/>
              </a:rPr>
              <a:t>: Eclipse IDE</a:t>
            </a:r>
          </a:p>
          <a:p>
            <a:pPr algn="l">
              <a:lnSpc>
                <a:spcPts val="3410"/>
              </a:lnSpc>
            </a:pPr>
            <a:endParaRPr lang="en-US" sz="3100">
              <a:solidFill>
                <a:srgbClr val="000000"/>
              </a:solidFill>
              <a:latin typeface="Antic Bold"/>
              <a:ea typeface="Antic Bold"/>
              <a:cs typeface="Antic Bold"/>
              <a:sym typeface="Antic Bold"/>
            </a:endParaRPr>
          </a:p>
          <a:p>
            <a:pPr algn="l">
              <a:lnSpc>
                <a:spcPts val="3410"/>
              </a:lnSpc>
              <a:spcBef>
                <a:spcPct val="0"/>
              </a:spcBef>
            </a:pPr>
            <a:r>
              <a:rPr lang="en-US" sz="3100" u="sng">
                <a:solidFill>
                  <a:srgbClr val="000000"/>
                </a:solidFill>
                <a:latin typeface="Antic Bold"/>
                <a:ea typeface="Antic Bold"/>
                <a:cs typeface="Antic Bold"/>
                <a:sym typeface="Antic Bold"/>
              </a:rPr>
              <a:t>Server</a:t>
            </a:r>
            <a:r>
              <a:rPr lang="en-US" sz="3100">
                <a:solidFill>
                  <a:srgbClr val="000000"/>
                </a:solidFill>
                <a:latin typeface="Antic Bold"/>
                <a:ea typeface="Antic Bold"/>
                <a:cs typeface="Antic Bold"/>
                <a:sym typeface="Antic Bold"/>
              </a:rPr>
              <a:t>: Apache Tomcat 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sp>
        <p:nvSpPr>
          <p:cNvPr id="2" name="Freeform 2" descr="TEXTURES"/>
          <p:cNvSpPr/>
          <p:nvPr/>
        </p:nvSpPr>
        <p:spPr>
          <a:xfrm>
            <a:off x="-308957" y="-4037684"/>
            <a:ext cx="18905913" cy="18362368"/>
          </a:xfrm>
          <a:custGeom>
            <a:avLst/>
            <a:gdLst/>
            <a:ahLst/>
            <a:cxnLst/>
            <a:rect l="l" t="t" r="r" b="b"/>
            <a:pathLst>
              <a:path w="18905913" h="18362368">
                <a:moveTo>
                  <a:pt x="0" y="0"/>
                </a:moveTo>
                <a:lnTo>
                  <a:pt x="18905914" y="0"/>
                </a:lnTo>
                <a:lnTo>
                  <a:pt x="18905914" y="18362368"/>
                </a:lnTo>
                <a:lnTo>
                  <a:pt x="0" y="18362368"/>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5661" y="1288080"/>
            <a:ext cx="8721913" cy="5246370"/>
            <a:chOff x="0" y="0"/>
            <a:chExt cx="17608510" cy="10591800"/>
          </a:xfrm>
        </p:grpSpPr>
        <p:sp>
          <p:nvSpPr>
            <p:cNvPr id="4" name="Freeform 4"/>
            <p:cNvSpPr/>
            <p:nvPr/>
          </p:nvSpPr>
          <p:spPr>
            <a:xfrm>
              <a:off x="0" y="0"/>
              <a:ext cx="17608510" cy="10591800"/>
            </a:xfrm>
            <a:custGeom>
              <a:avLst/>
              <a:gdLst/>
              <a:ahLst/>
              <a:cxnLst/>
              <a:rect l="l" t="t" r="r" b="b"/>
              <a:pathLst>
                <a:path w="17608510" h="10591800">
                  <a:moveTo>
                    <a:pt x="17608510" y="254000"/>
                  </a:moveTo>
                  <a:lnTo>
                    <a:pt x="17608510" y="10337800"/>
                  </a:lnTo>
                  <a:cubicBezTo>
                    <a:pt x="17608510" y="10478135"/>
                    <a:pt x="17476521" y="10591800"/>
                    <a:pt x="17313560" y="10591800"/>
                  </a:cubicBezTo>
                  <a:lnTo>
                    <a:pt x="294950" y="10591800"/>
                  </a:lnTo>
                  <a:cubicBezTo>
                    <a:pt x="131990" y="10591800"/>
                    <a:pt x="0" y="10478135"/>
                    <a:pt x="0" y="10337800"/>
                  </a:cubicBezTo>
                  <a:lnTo>
                    <a:pt x="0" y="254000"/>
                  </a:lnTo>
                  <a:cubicBezTo>
                    <a:pt x="0" y="113665"/>
                    <a:pt x="131990" y="0"/>
                    <a:pt x="294950" y="0"/>
                  </a:cubicBezTo>
                  <a:lnTo>
                    <a:pt x="17313560" y="0"/>
                  </a:lnTo>
                  <a:cubicBezTo>
                    <a:pt x="17476521" y="0"/>
                    <a:pt x="17608510" y="113665"/>
                    <a:pt x="17608510" y="254000"/>
                  </a:cubicBezTo>
                  <a:close/>
                </a:path>
              </a:pathLst>
            </a:custGeom>
            <a:blipFill>
              <a:blip r:embed="rId4"/>
              <a:stretch>
                <a:fillRect l="-9695" r="-21246"/>
              </a:stretch>
            </a:blipFill>
            <a:ln w="38100" cap="sq">
              <a:solidFill>
                <a:srgbClr val="000000"/>
              </a:solidFill>
              <a:prstDash val="solid"/>
              <a:miter/>
            </a:ln>
          </p:spPr>
        </p:sp>
      </p:grpSp>
      <p:grpSp>
        <p:nvGrpSpPr>
          <p:cNvPr id="5" name="Group 5"/>
          <p:cNvGrpSpPr/>
          <p:nvPr/>
        </p:nvGrpSpPr>
        <p:grpSpPr>
          <a:xfrm>
            <a:off x="9323522" y="1288080"/>
            <a:ext cx="8721913" cy="5246370"/>
            <a:chOff x="0" y="0"/>
            <a:chExt cx="17608510" cy="10591800"/>
          </a:xfrm>
        </p:grpSpPr>
        <p:sp>
          <p:nvSpPr>
            <p:cNvPr id="6" name="Freeform 6"/>
            <p:cNvSpPr/>
            <p:nvPr/>
          </p:nvSpPr>
          <p:spPr>
            <a:xfrm>
              <a:off x="0" y="0"/>
              <a:ext cx="17608510" cy="10591800"/>
            </a:xfrm>
            <a:custGeom>
              <a:avLst/>
              <a:gdLst/>
              <a:ahLst/>
              <a:cxnLst/>
              <a:rect l="l" t="t" r="r" b="b"/>
              <a:pathLst>
                <a:path w="17608510" h="10591800">
                  <a:moveTo>
                    <a:pt x="17608510" y="254000"/>
                  </a:moveTo>
                  <a:lnTo>
                    <a:pt x="17608510" y="10337800"/>
                  </a:lnTo>
                  <a:cubicBezTo>
                    <a:pt x="17608510" y="10478135"/>
                    <a:pt x="17476521" y="10591800"/>
                    <a:pt x="17313560" y="10591800"/>
                  </a:cubicBezTo>
                  <a:lnTo>
                    <a:pt x="294950" y="10591800"/>
                  </a:lnTo>
                  <a:cubicBezTo>
                    <a:pt x="131990" y="10591800"/>
                    <a:pt x="0" y="10478135"/>
                    <a:pt x="0" y="10337800"/>
                  </a:cubicBezTo>
                  <a:lnTo>
                    <a:pt x="0" y="254000"/>
                  </a:lnTo>
                  <a:cubicBezTo>
                    <a:pt x="0" y="113665"/>
                    <a:pt x="131990" y="0"/>
                    <a:pt x="294950" y="0"/>
                  </a:cubicBezTo>
                  <a:lnTo>
                    <a:pt x="17313560" y="0"/>
                  </a:lnTo>
                  <a:cubicBezTo>
                    <a:pt x="17476521" y="0"/>
                    <a:pt x="17608510" y="113665"/>
                    <a:pt x="17608510" y="254000"/>
                  </a:cubicBezTo>
                  <a:close/>
                </a:path>
              </a:pathLst>
            </a:custGeom>
            <a:blipFill>
              <a:blip r:embed="rId5"/>
              <a:stretch>
                <a:fillRect r="-35552"/>
              </a:stretch>
            </a:blipFill>
            <a:ln w="38100" cap="sq">
              <a:solidFill>
                <a:srgbClr val="000000"/>
              </a:solidFill>
              <a:prstDash val="solid"/>
              <a:miter/>
            </a:ln>
          </p:spPr>
        </p:sp>
      </p:grpSp>
      <p:sp>
        <p:nvSpPr>
          <p:cNvPr id="7" name="TextBox 7"/>
          <p:cNvSpPr txBox="1"/>
          <p:nvPr/>
        </p:nvSpPr>
        <p:spPr>
          <a:xfrm>
            <a:off x="5649546" y="234945"/>
            <a:ext cx="7347951" cy="793755"/>
          </a:xfrm>
          <a:prstGeom prst="rect">
            <a:avLst/>
          </a:prstGeom>
        </p:spPr>
        <p:txBody>
          <a:bodyPr lIns="0" tIns="0" rIns="0" bIns="0" rtlCol="0" anchor="t">
            <a:spAutoFit/>
          </a:bodyPr>
          <a:lstStyle/>
          <a:p>
            <a:pPr algn="l">
              <a:lnSpc>
                <a:spcPts val="6050"/>
              </a:lnSpc>
            </a:pPr>
            <a:r>
              <a:rPr lang="en-US" sz="5500" u="sng">
                <a:solidFill>
                  <a:srgbClr val="000000"/>
                </a:solidFill>
                <a:latin typeface="Antic Bold"/>
                <a:ea typeface="Antic Bold"/>
                <a:cs typeface="Antic Bold"/>
                <a:sym typeface="Antic Bold"/>
              </a:rPr>
              <a:t>LOGIN /SIGN UP PAGE</a:t>
            </a:r>
          </a:p>
        </p:txBody>
      </p:sp>
      <p:sp>
        <p:nvSpPr>
          <p:cNvPr id="8" name="TextBox 8"/>
          <p:cNvSpPr txBox="1"/>
          <p:nvPr/>
        </p:nvSpPr>
        <p:spPr>
          <a:xfrm>
            <a:off x="305661" y="6948135"/>
            <a:ext cx="7066918" cy="678994"/>
          </a:xfrm>
          <a:prstGeom prst="rect">
            <a:avLst/>
          </a:prstGeom>
        </p:spPr>
        <p:txBody>
          <a:bodyPr lIns="0" tIns="0" rIns="0" bIns="0" rtlCol="0" anchor="t">
            <a:spAutoFit/>
          </a:bodyPr>
          <a:lstStyle/>
          <a:p>
            <a:pPr algn="l">
              <a:lnSpc>
                <a:spcPts val="5191"/>
              </a:lnSpc>
            </a:pPr>
            <a:r>
              <a:rPr lang="en-US" sz="4719">
                <a:solidFill>
                  <a:srgbClr val="000000"/>
                </a:solidFill>
                <a:latin typeface="Antic Bold"/>
                <a:ea typeface="Antic Bold"/>
                <a:cs typeface="Antic Bold"/>
                <a:sym typeface="Antic Bold"/>
              </a:rPr>
              <a:t>LOG IN PAGE</a:t>
            </a:r>
          </a:p>
        </p:txBody>
      </p:sp>
      <p:sp>
        <p:nvSpPr>
          <p:cNvPr id="9" name="TextBox 9"/>
          <p:cNvSpPr txBox="1"/>
          <p:nvPr/>
        </p:nvSpPr>
        <p:spPr>
          <a:xfrm>
            <a:off x="9323522" y="8040684"/>
            <a:ext cx="8930982" cy="1968506"/>
          </a:xfrm>
          <a:prstGeom prst="rect">
            <a:avLst/>
          </a:prstGeom>
        </p:spPr>
        <p:txBody>
          <a:bodyPr lIns="0" tIns="0" rIns="0" bIns="0" rtlCol="0" anchor="t">
            <a:spAutoFit/>
          </a:bodyPr>
          <a:lstStyle/>
          <a:p>
            <a:pPr algn="r">
              <a:lnSpc>
                <a:spcPts val="3850"/>
              </a:lnSpc>
            </a:pPr>
            <a:r>
              <a:rPr lang="en-US" sz="3500">
                <a:solidFill>
                  <a:srgbClr val="000000"/>
                </a:solidFill>
                <a:latin typeface="Antic Bold"/>
                <a:ea typeface="Antic Bold"/>
                <a:cs typeface="Antic Bold"/>
                <a:sym typeface="Antic Bold"/>
              </a:rPr>
              <a:t>This picture shows the registration page for all the users including the admin and the customers to enter their information and what they want to log in as.</a:t>
            </a:r>
          </a:p>
        </p:txBody>
      </p:sp>
      <p:sp>
        <p:nvSpPr>
          <p:cNvPr id="10" name="TextBox 10"/>
          <p:cNvSpPr txBox="1"/>
          <p:nvPr/>
        </p:nvSpPr>
        <p:spPr>
          <a:xfrm>
            <a:off x="410120" y="8017654"/>
            <a:ext cx="6858000" cy="1968506"/>
          </a:xfrm>
          <a:prstGeom prst="rect">
            <a:avLst/>
          </a:prstGeom>
        </p:spPr>
        <p:txBody>
          <a:bodyPr lIns="0" tIns="0" rIns="0" bIns="0" rtlCol="0" anchor="t">
            <a:spAutoFit/>
          </a:bodyPr>
          <a:lstStyle/>
          <a:p>
            <a:pPr algn="l">
              <a:lnSpc>
                <a:spcPts val="3850"/>
              </a:lnSpc>
            </a:pPr>
            <a:r>
              <a:rPr lang="en-US" sz="3500">
                <a:solidFill>
                  <a:srgbClr val="000000"/>
                </a:solidFill>
                <a:latin typeface="Antic Bold"/>
                <a:ea typeface="Antic Bold"/>
                <a:cs typeface="Antic Bold"/>
                <a:sym typeface="Antic Bold"/>
              </a:rPr>
              <a:t>This picture shows the login page of our application which helps the users and the admins to log-in into the application. </a:t>
            </a:r>
          </a:p>
        </p:txBody>
      </p:sp>
      <p:sp>
        <p:nvSpPr>
          <p:cNvPr id="11" name="TextBox 11"/>
          <p:cNvSpPr txBox="1"/>
          <p:nvPr/>
        </p:nvSpPr>
        <p:spPr>
          <a:xfrm>
            <a:off x="10978517" y="6948135"/>
            <a:ext cx="7066918" cy="678994"/>
          </a:xfrm>
          <a:prstGeom prst="rect">
            <a:avLst/>
          </a:prstGeom>
        </p:spPr>
        <p:txBody>
          <a:bodyPr lIns="0" tIns="0" rIns="0" bIns="0" rtlCol="0" anchor="t">
            <a:spAutoFit/>
          </a:bodyPr>
          <a:lstStyle/>
          <a:p>
            <a:pPr algn="r">
              <a:lnSpc>
                <a:spcPts val="5191"/>
              </a:lnSpc>
            </a:pPr>
            <a:r>
              <a:rPr lang="en-US" sz="4719">
                <a:solidFill>
                  <a:srgbClr val="000000"/>
                </a:solidFill>
                <a:latin typeface="Antic Bold"/>
                <a:ea typeface="Antic Bold"/>
                <a:cs typeface="Antic Bold"/>
                <a:sym typeface="Antic Bold"/>
              </a:rPr>
              <a:t>REGISTRATION PAGE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sp>
        <p:nvSpPr>
          <p:cNvPr id="2" name="Freeform 2" descr="TEXTURES"/>
          <p:cNvSpPr/>
          <p:nvPr/>
        </p:nvSpPr>
        <p:spPr>
          <a:xfrm>
            <a:off x="-308957" y="-4037684"/>
            <a:ext cx="18905913" cy="18362368"/>
          </a:xfrm>
          <a:custGeom>
            <a:avLst/>
            <a:gdLst/>
            <a:ahLst/>
            <a:cxnLst/>
            <a:rect l="l" t="t" r="r" b="b"/>
            <a:pathLst>
              <a:path w="18905913" h="18362368">
                <a:moveTo>
                  <a:pt x="0" y="0"/>
                </a:moveTo>
                <a:lnTo>
                  <a:pt x="18905914" y="0"/>
                </a:lnTo>
                <a:lnTo>
                  <a:pt x="18905914" y="18362368"/>
                </a:lnTo>
                <a:lnTo>
                  <a:pt x="0" y="18362368"/>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5661" y="1288080"/>
            <a:ext cx="8721913" cy="5246370"/>
            <a:chOff x="0" y="0"/>
            <a:chExt cx="17608510" cy="10591800"/>
          </a:xfrm>
        </p:grpSpPr>
        <p:sp>
          <p:nvSpPr>
            <p:cNvPr id="4" name="Freeform 4"/>
            <p:cNvSpPr/>
            <p:nvPr/>
          </p:nvSpPr>
          <p:spPr>
            <a:xfrm>
              <a:off x="0" y="0"/>
              <a:ext cx="17608510" cy="10591800"/>
            </a:xfrm>
            <a:custGeom>
              <a:avLst/>
              <a:gdLst/>
              <a:ahLst/>
              <a:cxnLst/>
              <a:rect l="l" t="t" r="r" b="b"/>
              <a:pathLst>
                <a:path w="17608510" h="10591800">
                  <a:moveTo>
                    <a:pt x="17608510" y="254000"/>
                  </a:moveTo>
                  <a:lnTo>
                    <a:pt x="17608510" y="10337800"/>
                  </a:lnTo>
                  <a:cubicBezTo>
                    <a:pt x="17608510" y="10478135"/>
                    <a:pt x="17476521" y="10591800"/>
                    <a:pt x="17313560" y="10591800"/>
                  </a:cubicBezTo>
                  <a:lnTo>
                    <a:pt x="294950" y="10591800"/>
                  </a:lnTo>
                  <a:cubicBezTo>
                    <a:pt x="131990" y="10591800"/>
                    <a:pt x="0" y="10478135"/>
                    <a:pt x="0" y="10337800"/>
                  </a:cubicBezTo>
                  <a:lnTo>
                    <a:pt x="0" y="254000"/>
                  </a:lnTo>
                  <a:cubicBezTo>
                    <a:pt x="0" y="113665"/>
                    <a:pt x="131990" y="0"/>
                    <a:pt x="294950" y="0"/>
                  </a:cubicBezTo>
                  <a:lnTo>
                    <a:pt x="17313560" y="0"/>
                  </a:lnTo>
                  <a:cubicBezTo>
                    <a:pt x="17476521" y="0"/>
                    <a:pt x="17608510" y="113665"/>
                    <a:pt x="17608510" y="254000"/>
                  </a:cubicBezTo>
                  <a:close/>
                </a:path>
              </a:pathLst>
            </a:custGeom>
            <a:blipFill>
              <a:blip r:embed="rId4"/>
              <a:stretch>
                <a:fillRect l="-32695" r="-974"/>
              </a:stretch>
            </a:blipFill>
            <a:ln w="38100" cap="sq">
              <a:solidFill>
                <a:srgbClr val="000000"/>
              </a:solidFill>
              <a:prstDash val="solid"/>
              <a:miter/>
            </a:ln>
          </p:spPr>
        </p:sp>
      </p:grpSp>
      <p:grpSp>
        <p:nvGrpSpPr>
          <p:cNvPr id="5" name="Group 5"/>
          <p:cNvGrpSpPr/>
          <p:nvPr/>
        </p:nvGrpSpPr>
        <p:grpSpPr>
          <a:xfrm>
            <a:off x="9323522" y="1288080"/>
            <a:ext cx="8721913" cy="5246370"/>
            <a:chOff x="0" y="0"/>
            <a:chExt cx="17608510" cy="10591800"/>
          </a:xfrm>
        </p:grpSpPr>
        <p:sp>
          <p:nvSpPr>
            <p:cNvPr id="6" name="Freeform 6"/>
            <p:cNvSpPr/>
            <p:nvPr/>
          </p:nvSpPr>
          <p:spPr>
            <a:xfrm>
              <a:off x="0" y="0"/>
              <a:ext cx="17608510" cy="10591800"/>
            </a:xfrm>
            <a:custGeom>
              <a:avLst/>
              <a:gdLst/>
              <a:ahLst/>
              <a:cxnLst/>
              <a:rect l="l" t="t" r="r" b="b"/>
              <a:pathLst>
                <a:path w="17608510" h="10591800">
                  <a:moveTo>
                    <a:pt x="17608510" y="254000"/>
                  </a:moveTo>
                  <a:lnTo>
                    <a:pt x="17608510" y="10337800"/>
                  </a:lnTo>
                  <a:cubicBezTo>
                    <a:pt x="17608510" y="10478135"/>
                    <a:pt x="17476521" y="10591800"/>
                    <a:pt x="17313560" y="10591800"/>
                  </a:cubicBezTo>
                  <a:lnTo>
                    <a:pt x="294950" y="10591800"/>
                  </a:lnTo>
                  <a:cubicBezTo>
                    <a:pt x="131990" y="10591800"/>
                    <a:pt x="0" y="10478135"/>
                    <a:pt x="0" y="10337800"/>
                  </a:cubicBezTo>
                  <a:lnTo>
                    <a:pt x="0" y="254000"/>
                  </a:lnTo>
                  <a:cubicBezTo>
                    <a:pt x="0" y="113665"/>
                    <a:pt x="131990" y="0"/>
                    <a:pt x="294950" y="0"/>
                  </a:cubicBezTo>
                  <a:lnTo>
                    <a:pt x="17313560" y="0"/>
                  </a:lnTo>
                  <a:cubicBezTo>
                    <a:pt x="17476521" y="0"/>
                    <a:pt x="17608510" y="113665"/>
                    <a:pt x="17608510" y="254000"/>
                  </a:cubicBezTo>
                  <a:close/>
                </a:path>
              </a:pathLst>
            </a:custGeom>
            <a:blipFill>
              <a:blip r:embed="rId5"/>
              <a:stretch>
                <a:fillRect l="-4585" r="-27979"/>
              </a:stretch>
            </a:blipFill>
            <a:ln w="38100" cap="sq">
              <a:solidFill>
                <a:srgbClr val="000000"/>
              </a:solidFill>
              <a:prstDash val="solid"/>
              <a:miter/>
            </a:ln>
          </p:spPr>
        </p:sp>
      </p:grpSp>
      <p:sp>
        <p:nvSpPr>
          <p:cNvPr id="7" name="TextBox 7"/>
          <p:cNvSpPr txBox="1"/>
          <p:nvPr/>
        </p:nvSpPr>
        <p:spPr>
          <a:xfrm>
            <a:off x="3018701" y="234945"/>
            <a:ext cx="12250597" cy="793755"/>
          </a:xfrm>
          <a:prstGeom prst="rect">
            <a:avLst/>
          </a:prstGeom>
        </p:spPr>
        <p:txBody>
          <a:bodyPr lIns="0" tIns="0" rIns="0" bIns="0" rtlCol="0" anchor="t">
            <a:spAutoFit/>
          </a:bodyPr>
          <a:lstStyle/>
          <a:p>
            <a:pPr algn="ctr">
              <a:lnSpc>
                <a:spcPts val="6050"/>
              </a:lnSpc>
            </a:pPr>
            <a:r>
              <a:rPr lang="en-US" sz="5500" u="sng">
                <a:solidFill>
                  <a:srgbClr val="000000"/>
                </a:solidFill>
                <a:latin typeface="Antic Bold"/>
                <a:ea typeface="Antic Bold"/>
                <a:cs typeface="Antic Bold"/>
                <a:sym typeface="Antic Bold"/>
              </a:rPr>
              <a:t>HOME PAGE OF APPLICATION</a:t>
            </a:r>
          </a:p>
        </p:txBody>
      </p:sp>
      <p:sp>
        <p:nvSpPr>
          <p:cNvPr id="8" name="TextBox 8"/>
          <p:cNvSpPr txBox="1"/>
          <p:nvPr/>
        </p:nvSpPr>
        <p:spPr>
          <a:xfrm>
            <a:off x="305661" y="6948135"/>
            <a:ext cx="7066918" cy="678994"/>
          </a:xfrm>
          <a:prstGeom prst="rect">
            <a:avLst/>
          </a:prstGeom>
        </p:spPr>
        <p:txBody>
          <a:bodyPr lIns="0" tIns="0" rIns="0" bIns="0" rtlCol="0" anchor="t">
            <a:spAutoFit/>
          </a:bodyPr>
          <a:lstStyle/>
          <a:p>
            <a:pPr algn="l">
              <a:lnSpc>
                <a:spcPts val="5191"/>
              </a:lnSpc>
            </a:pPr>
            <a:r>
              <a:rPr lang="en-US" sz="4719">
                <a:solidFill>
                  <a:srgbClr val="000000"/>
                </a:solidFill>
                <a:latin typeface="Antic Bold"/>
                <a:ea typeface="Antic Bold"/>
                <a:cs typeface="Antic Bold"/>
                <a:sym typeface="Antic Bold"/>
              </a:rPr>
              <a:t>ADMIN INTERFACE</a:t>
            </a:r>
          </a:p>
        </p:txBody>
      </p:sp>
      <p:sp>
        <p:nvSpPr>
          <p:cNvPr id="9" name="TextBox 9"/>
          <p:cNvSpPr txBox="1"/>
          <p:nvPr/>
        </p:nvSpPr>
        <p:spPr>
          <a:xfrm>
            <a:off x="11797234" y="8017654"/>
            <a:ext cx="6248201" cy="1482930"/>
          </a:xfrm>
          <a:prstGeom prst="rect">
            <a:avLst/>
          </a:prstGeom>
        </p:spPr>
        <p:txBody>
          <a:bodyPr lIns="0" tIns="0" rIns="0" bIns="0" rtlCol="0" anchor="t">
            <a:spAutoFit/>
          </a:bodyPr>
          <a:lstStyle/>
          <a:p>
            <a:pPr algn="r">
              <a:lnSpc>
                <a:spcPts val="3850"/>
              </a:lnSpc>
            </a:pPr>
            <a:r>
              <a:rPr lang="en-US" sz="3500">
                <a:solidFill>
                  <a:srgbClr val="000000"/>
                </a:solidFill>
                <a:latin typeface="Antic Bold"/>
                <a:ea typeface="Antic Bold"/>
                <a:cs typeface="Antic Bold"/>
                <a:sym typeface="Antic Bold"/>
              </a:rPr>
              <a:t>This picture demonstrates the login page of our application for user log in and admin login.</a:t>
            </a:r>
          </a:p>
        </p:txBody>
      </p:sp>
      <p:sp>
        <p:nvSpPr>
          <p:cNvPr id="10" name="TextBox 10"/>
          <p:cNvSpPr txBox="1"/>
          <p:nvPr/>
        </p:nvSpPr>
        <p:spPr>
          <a:xfrm>
            <a:off x="410120" y="8017654"/>
            <a:ext cx="6858000" cy="1482930"/>
          </a:xfrm>
          <a:prstGeom prst="rect">
            <a:avLst/>
          </a:prstGeom>
        </p:spPr>
        <p:txBody>
          <a:bodyPr lIns="0" tIns="0" rIns="0" bIns="0" rtlCol="0" anchor="t">
            <a:spAutoFit/>
          </a:bodyPr>
          <a:lstStyle/>
          <a:p>
            <a:pPr algn="l">
              <a:lnSpc>
                <a:spcPts val="3850"/>
              </a:lnSpc>
            </a:pPr>
            <a:r>
              <a:rPr lang="en-US" sz="3500">
                <a:solidFill>
                  <a:srgbClr val="000000"/>
                </a:solidFill>
                <a:latin typeface="Antic Bold"/>
                <a:ea typeface="Antic Bold"/>
                <a:cs typeface="Antic Bold"/>
                <a:sym typeface="Antic Bold"/>
              </a:rPr>
              <a:t>This picture demonstrates the login page of our application for user log in and admin login.</a:t>
            </a:r>
          </a:p>
        </p:txBody>
      </p:sp>
      <p:sp>
        <p:nvSpPr>
          <p:cNvPr id="11" name="TextBox 11"/>
          <p:cNvSpPr txBox="1"/>
          <p:nvPr/>
        </p:nvSpPr>
        <p:spPr>
          <a:xfrm>
            <a:off x="10978517" y="6948135"/>
            <a:ext cx="7066918" cy="678994"/>
          </a:xfrm>
          <a:prstGeom prst="rect">
            <a:avLst/>
          </a:prstGeom>
        </p:spPr>
        <p:txBody>
          <a:bodyPr lIns="0" tIns="0" rIns="0" bIns="0" rtlCol="0" anchor="t">
            <a:spAutoFit/>
          </a:bodyPr>
          <a:lstStyle/>
          <a:p>
            <a:pPr algn="r">
              <a:lnSpc>
                <a:spcPts val="5191"/>
              </a:lnSpc>
            </a:pPr>
            <a:r>
              <a:rPr lang="en-US" sz="4719">
                <a:solidFill>
                  <a:srgbClr val="000000"/>
                </a:solidFill>
                <a:latin typeface="Antic Bold"/>
                <a:ea typeface="Antic Bold"/>
                <a:cs typeface="Antic Bold"/>
                <a:sym typeface="Antic Bold"/>
              </a:rPr>
              <a:t>CUSTOMER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sp>
        <p:nvSpPr>
          <p:cNvPr id="2" name="Freeform 2" descr="TEXTURES"/>
          <p:cNvSpPr/>
          <p:nvPr/>
        </p:nvSpPr>
        <p:spPr>
          <a:xfrm>
            <a:off x="-308957" y="-4037684"/>
            <a:ext cx="18905913" cy="18362368"/>
          </a:xfrm>
          <a:custGeom>
            <a:avLst/>
            <a:gdLst/>
            <a:ahLst/>
            <a:cxnLst/>
            <a:rect l="l" t="t" r="r" b="b"/>
            <a:pathLst>
              <a:path w="18905913" h="18362368">
                <a:moveTo>
                  <a:pt x="0" y="0"/>
                </a:moveTo>
                <a:lnTo>
                  <a:pt x="18905914" y="0"/>
                </a:lnTo>
                <a:lnTo>
                  <a:pt x="18905914" y="18362368"/>
                </a:lnTo>
                <a:lnTo>
                  <a:pt x="0" y="18362368"/>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5661" y="1288080"/>
            <a:ext cx="8721913" cy="5246370"/>
            <a:chOff x="0" y="0"/>
            <a:chExt cx="17608510" cy="10591800"/>
          </a:xfrm>
        </p:grpSpPr>
        <p:sp>
          <p:nvSpPr>
            <p:cNvPr id="4" name="Freeform 4"/>
            <p:cNvSpPr/>
            <p:nvPr/>
          </p:nvSpPr>
          <p:spPr>
            <a:xfrm>
              <a:off x="0" y="0"/>
              <a:ext cx="17608510" cy="10591800"/>
            </a:xfrm>
            <a:custGeom>
              <a:avLst/>
              <a:gdLst/>
              <a:ahLst/>
              <a:cxnLst/>
              <a:rect l="l" t="t" r="r" b="b"/>
              <a:pathLst>
                <a:path w="17608510" h="10591800">
                  <a:moveTo>
                    <a:pt x="17608510" y="254000"/>
                  </a:moveTo>
                  <a:lnTo>
                    <a:pt x="17608510" y="10337800"/>
                  </a:lnTo>
                  <a:cubicBezTo>
                    <a:pt x="17608510" y="10478135"/>
                    <a:pt x="17476521" y="10591800"/>
                    <a:pt x="17313560" y="10591800"/>
                  </a:cubicBezTo>
                  <a:lnTo>
                    <a:pt x="294950" y="10591800"/>
                  </a:lnTo>
                  <a:cubicBezTo>
                    <a:pt x="131990" y="10591800"/>
                    <a:pt x="0" y="10478135"/>
                    <a:pt x="0" y="10337800"/>
                  </a:cubicBezTo>
                  <a:lnTo>
                    <a:pt x="0" y="254000"/>
                  </a:lnTo>
                  <a:cubicBezTo>
                    <a:pt x="0" y="113665"/>
                    <a:pt x="131990" y="0"/>
                    <a:pt x="294950" y="0"/>
                  </a:cubicBezTo>
                  <a:lnTo>
                    <a:pt x="17313560" y="0"/>
                  </a:lnTo>
                  <a:cubicBezTo>
                    <a:pt x="17476521" y="0"/>
                    <a:pt x="17608510" y="113665"/>
                    <a:pt x="17608510" y="254000"/>
                  </a:cubicBezTo>
                  <a:close/>
                </a:path>
              </a:pathLst>
            </a:custGeom>
            <a:blipFill>
              <a:blip r:embed="rId4"/>
              <a:stretch>
                <a:fillRect l="-42011" r="-39853" b="-33787"/>
              </a:stretch>
            </a:blipFill>
            <a:ln w="38100" cap="sq">
              <a:solidFill>
                <a:srgbClr val="000000"/>
              </a:solidFill>
              <a:prstDash val="solid"/>
              <a:miter/>
            </a:ln>
          </p:spPr>
        </p:sp>
      </p:grpSp>
      <p:grpSp>
        <p:nvGrpSpPr>
          <p:cNvPr id="5" name="Group 5"/>
          <p:cNvGrpSpPr/>
          <p:nvPr/>
        </p:nvGrpSpPr>
        <p:grpSpPr>
          <a:xfrm>
            <a:off x="9323522" y="1288080"/>
            <a:ext cx="8721913" cy="5246370"/>
            <a:chOff x="0" y="0"/>
            <a:chExt cx="17608510" cy="10591800"/>
          </a:xfrm>
        </p:grpSpPr>
        <p:sp>
          <p:nvSpPr>
            <p:cNvPr id="6" name="Freeform 6"/>
            <p:cNvSpPr/>
            <p:nvPr/>
          </p:nvSpPr>
          <p:spPr>
            <a:xfrm>
              <a:off x="0" y="0"/>
              <a:ext cx="17608510" cy="10591800"/>
            </a:xfrm>
            <a:custGeom>
              <a:avLst/>
              <a:gdLst/>
              <a:ahLst/>
              <a:cxnLst/>
              <a:rect l="l" t="t" r="r" b="b"/>
              <a:pathLst>
                <a:path w="17608510" h="10591800">
                  <a:moveTo>
                    <a:pt x="17608510" y="254000"/>
                  </a:moveTo>
                  <a:lnTo>
                    <a:pt x="17608510" y="10337800"/>
                  </a:lnTo>
                  <a:cubicBezTo>
                    <a:pt x="17608510" y="10478135"/>
                    <a:pt x="17476521" y="10591800"/>
                    <a:pt x="17313560" y="10591800"/>
                  </a:cubicBezTo>
                  <a:lnTo>
                    <a:pt x="294950" y="10591800"/>
                  </a:lnTo>
                  <a:cubicBezTo>
                    <a:pt x="131990" y="10591800"/>
                    <a:pt x="0" y="10478135"/>
                    <a:pt x="0" y="10337800"/>
                  </a:cubicBezTo>
                  <a:lnTo>
                    <a:pt x="0" y="254000"/>
                  </a:lnTo>
                  <a:cubicBezTo>
                    <a:pt x="0" y="113665"/>
                    <a:pt x="131990" y="0"/>
                    <a:pt x="294950" y="0"/>
                  </a:cubicBezTo>
                  <a:lnTo>
                    <a:pt x="17313560" y="0"/>
                  </a:lnTo>
                  <a:cubicBezTo>
                    <a:pt x="17476521" y="0"/>
                    <a:pt x="17608510" y="113665"/>
                    <a:pt x="17608510" y="254000"/>
                  </a:cubicBezTo>
                  <a:close/>
                </a:path>
              </a:pathLst>
            </a:custGeom>
            <a:blipFill>
              <a:blip r:embed="rId5"/>
              <a:stretch>
                <a:fillRect t="-16164"/>
              </a:stretch>
            </a:blipFill>
            <a:ln w="38100" cap="sq">
              <a:solidFill>
                <a:srgbClr val="000000"/>
              </a:solidFill>
              <a:prstDash val="solid"/>
              <a:miter/>
            </a:ln>
          </p:spPr>
        </p:sp>
      </p:grpSp>
      <p:sp>
        <p:nvSpPr>
          <p:cNvPr id="7" name="TextBox 7"/>
          <p:cNvSpPr txBox="1"/>
          <p:nvPr/>
        </p:nvSpPr>
        <p:spPr>
          <a:xfrm>
            <a:off x="1978072" y="234945"/>
            <a:ext cx="14331856" cy="793755"/>
          </a:xfrm>
          <a:prstGeom prst="rect">
            <a:avLst/>
          </a:prstGeom>
        </p:spPr>
        <p:txBody>
          <a:bodyPr lIns="0" tIns="0" rIns="0" bIns="0" rtlCol="0" anchor="t">
            <a:spAutoFit/>
          </a:bodyPr>
          <a:lstStyle/>
          <a:p>
            <a:pPr algn="ctr">
              <a:lnSpc>
                <a:spcPts val="6050"/>
              </a:lnSpc>
            </a:pPr>
            <a:r>
              <a:rPr lang="en-US" sz="5500" u="sng">
                <a:solidFill>
                  <a:srgbClr val="000000"/>
                </a:solidFill>
                <a:latin typeface="Antic Bold"/>
                <a:ea typeface="Antic Bold"/>
                <a:cs typeface="Antic Bold"/>
                <a:sym typeface="Antic Bold"/>
              </a:rPr>
              <a:t>CUSTOMER MOVIE SELECTION</a:t>
            </a:r>
          </a:p>
        </p:txBody>
      </p:sp>
      <p:sp>
        <p:nvSpPr>
          <p:cNvPr id="8" name="TextBox 8"/>
          <p:cNvSpPr txBox="1"/>
          <p:nvPr/>
        </p:nvSpPr>
        <p:spPr>
          <a:xfrm>
            <a:off x="305661" y="6948135"/>
            <a:ext cx="7293630" cy="678994"/>
          </a:xfrm>
          <a:prstGeom prst="rect">
            <a:avLst/>
          </a:prstGeom>
        </p:spPr>
        <p:txBody>
          <a:bodyPr lIns="0" tIns="0" rIns="0" bIns="0" rtlCol="0" anchor="t">
            <a:spAutoFit/>
          </a:bodyPr>
          <a:lstStyle/>
          <a:p>
            <a:pPr algn="l">
              <a:lnSpc>
                <a:spcPts val="5191"/>
              </a:lnSpc>
            </a:pPr>
            <a:r>
              <a:rPr lang="en-US" sz="4719">
                <a:solidFill>
                  <a:srgbClr val="000000"/>
                </a:solidFill>
                <a:latin typeface="Antic Bold"/>
                <a:ea typeface="Antic Bold"/>
                <a:cs typeface="Antic Bold"/>
                <a:sym typeface="Antic Bold"/>
              </a:rPr>
              <a:t>TICKET BOOKING SECTION</a:t>
            </a:r>
          </a:p>
        </p:txBody>
      </p:sp>
      <p:sp>
        <p:nvSpPr>
          <p:cNvPr id="9" name="TextBox 9"/>
          <p:cNvSpPr txBox="1"/>
          <p:nvPr/>
        </p:nvSpPr>
        <p:spPr>
          <a:xfrm>
            <a:off x="10037625" y="7883067"/>
            <a:ext cx="8007810" cy="1968506"/>
          </a:xfrm>
          <a:prstGeom prst="rect">
            <a:avLst/>
          </a:prstGeom>
        </p:spPr>
        <p:txBody>
          <a:bodyPr lIns="0" tIns="0" rIns="0" bIns="0" rtlCol="0" anchor="t">
            <a:spAutoFit/>
          </a:bodyPr>
          <a:lstStyle/>
          <a:p>
            <a:pPr algn="r">
              <a:lnSpc>
                <a:spcPts val="3850"/>
              </a:lnSpc>
            </a:pPr>
            <a:r>
              <a:rPr lang="en-US" sz="3500">
                <a:solidFill>
                  <a:srgbClr val="000000"/>
                </a:solidFill>
                <a:latin typeface="Antic Bold"/>
                <a:ea typeface="Antic Bold"/>
                <a:cs typeface="Antic Bold"/>
                <a:sym typeface="Antic Bold"/>
              </a:rPr>
              <a:t>This picture shows the names of the movie which are available in Telugu language according with the following details mentioned in the snapshot. </a:t>
            </a:r>
          </a:p>
        </p:txBody>
      </p:sp>
      <p:sp>
        <p:nvSpPr>
          <p:cNvPr id="10" name="TextBox 10"/>
          <p:cNvSpPr txBox="1"/>
          <p:nvPr/>
        </p:nvSpPr>
        <p:spPr>
          <a:xfrm>
            <a:off x="305661" y="7832719"/>
            <a:ext cx="8838339" cy="1968506"/>
          </a:xfrm>
          <a:prstGeom prst="rect">
            <a:avLst/>
          </a:prstGeom>
        </p:spPr>
        <p:txBody>
          <a:bodyPr lIns="0" tIns="0" rIns="0" bIns="0" rtlCol="0" anchor="t">
            <a:spAutoFit/>
          </a:bodyPr>
          <a:lstStyle/>
          <a:p>
            <a:pPr algn="l">
              <a:lnSpc>
                <a:spcPts val="3850"/>
              </a:lnSpc>
            </a:pPr>
            <a:r>
              <a:rPr lang="en-US" sz="3500">
                <a:solidFill>
                  <a:srgbClr val="000000"/>
                </a:solidFill>
                <a:latin typeface="Antic Bold"/>
                <a:ea typeface="Antic Bold"/>
                <a:cs typeface="Antic Bold"/>
                <a:sym typeface="Antic Bold"/>
              </a:rPr>
              <a:t>This features allows the customers to select their preferred Language of the movie the customer wants to watch and it filters out the movie of the same language accordingly. </a:t>
            </a:r>
          </a:p>
        </p:txBody>
      </p:sp>
      <p:sp>
        <p:nvSpPr>
          <p:cNvPr id="11" name="TextBox 11"/>
          <p:cNvSpPr txBox="1"/>
          <p:nvPr/>
        </p:nvSpPr>
        <p:spPr>
          <a:xfrm>
            <a:off x="8841759" y="6948135"/>
            <a:ext cx="9203676" cy="658707"/>
          </a:xfrm>
          <a:prstGeom prst="rect">
            <a:avLst/>
          </a:prstGeom>
        </p:spPr>
        <p:txBody>
          <a:bodyPr lIns="0" tIns="0" rIns="0" bIns="0" rtlCol="0" anchor="t">
            <a:spAutoFit/>
          </a:bodyPr>
          <a:lstStyle/>
          <a:p>
            <a:pPr algn="r">
              <a:lnSpc>
                <a:spcPts val="5081"/>
              </a:lnSpc>
            </a:pPr>
            <a:r>
              <a:rPr lang="en-US" sz="4619">
                <a:solidFill>
                  <a:srgbClr val="000000"/>
                </a:solidFill>
                <a:latin typeface="Antic Bold"/>
                <a:ea typeface="Antic Bold"/>
                <a:cs typeface="Antic Bold"/>
                <a:sym typeface="Antic Bold"/>
              </a:rPr>
              <a:t>TICKET BOOKING CONFIRMATION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8EBFF"/>
        </a:solidFill>
        <a:effectLst/>
      </p:bgPr>
    </p:bg>
    <p:spTree>
      <p:nvGrpSpPr>
        <p:cNvPr id="1" name=""/>
        <p:cNvGrpSpPr/>
        <p:nvPr/>
      </p:nvGrpSpPr>
      <p:grpSpPr>
        <a:xfrm>
          <a:off x="0" y="0"/>
          <a:ext cx="0" cy="0"/>
          <a:chOff x="0" y="0"/>
          <a:chExt cx="0" cy="0"/>
        </a:xfrm>
      </p:grpSpPr>
      <p:sp>
        <p:nvSpPr>
          <p:cNvPr id="2" name="Freeform 2" descr="TEXTURES"/>
          <p:cNvSpPr/>
          <p:nvPr/>
        </p:nvSpPr>
        <p:spPr>
          <a:xfrm>
            <a:off x="-308957" y="-4037684"/>
            <a:ext cx="18905913" cy="18362368"/>
          </a:xfrm>
          <a:custGeom>
            <a:avLst/>
            <a:gdLst/>
            <a:ahLst/>
            <a:cxnLst/>
            <a:rect l="l" t="t" r="r" b="b"/>
            <a:pathLst>
              <a:path w="18905913" h="18362368">
                <a:moveTo>
                  <a:pt x="0" y="0"/>
                </a:moveTo>
                <a:lnTo>
                  <a:pt x="18905914" y="0"/>
                </a:lnTo>
                <a:lnTo>
                  <a:pt x="18905914" y="18362368"/>
                </a:lnTo>
                <a:lnTo>
                  <a:pt x="0" y="18362368"/>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5661" y="1288080"/>
            <a:ext cx="8721913" cy="5246370"/>
            <a:chOff x="0" y="0"/>
            <a:chExt cx="17608510" cy="10591800"/>
          </a:xfrm>
        </p:grpSpPr>
        <p:sp>
          <p:nvSpPr>
            <p:cNvPr id="4" name="Freeform 4"/>
            <p:cNvSpPr/>
            <p:nvPr/>
          </p:nvSpPr>
          <p:spPr>
            <a:xfrm>
              <a:off x="0" y="0"/>
              <a:ext cx="17608510" cy="10591800"/>
            </a:xfrm>
            <a:custGeom>
              <a:avLst/>
              <a:gdLst/>
              <a:ahLst/>
              <a:cxnLst/>
              <a:rect l="l" t="t" r="r" b="b"/>
              <a:pathLst>
                <a:path w="17608510" h="10591800">
                  <a:moveTo>
                    <a:pt x="17608510" y="254000"/>
                  </a:moveTo>
                  <a:lnTo>
                    <a:pt x="17608510" y="10337800"/>
                  </a:lnTo>
                  <a:cubicBezTo>
                    <a:pt x="17608510" y="10478135"/>
                    <a:pt x="17476521" y="10591800"/>
                    <a:pt x="17313560" y="10591800"/>
                  </a:cubicBezTo>
                  <a:lnTo>
                    <a:pt x="294950" y="10591800"/>
                  </a:lnTo>
                  <a:cubicBezTo>
                    <a:pt x="131990" y="10591800"/>
                    <a:pt x="0" y="10478135"/>
                    <a:pt x="0" y="10337800"/>
                  </a:cubicBezTo>
                  <a:lnTo>
                    <a:pt x="0" y="254000"/>
                  </a:lnTo>
                  <a:cubicBezTo>
                    <a:pt x="0" y="113665"/>
                    <a:pt x="131990" y="0"/>
                    <a:pt x="294950" y="0"/>
                  </a:cubicBezTo>
                  <a:lnTo>
                    <a:pt x="17313560" y="0"/>
                  </a:lnTo>
                  <a:cubicBezTo>
                    <a:pt x="17476521" y="0"/>
                    <a:pt x="17608510" y="113665"/>
                    <a:pt x="17608510" y="254000"/>
                  </a:cubicBezTo>
                  <a:close/>
                </a:path>
              </a:pathLst>
            </a:custGeom>
            <a:blipFill>
              <a:blip r:embed="rId4"/>
              <a:stretch>
                <a:fillRect l="-5856" t="-540" r="-6843" b="-8596"/>
              </a:stretch>
            </a:blipFill>
            <a:ln w="38100" cap="sq">
              <a:solidFill>
                <a:srgbClr val="000000"/>
              </a:solidFill>
              <a:prstDash val="solid"/>
              <a:miter/>
            </a:ln>
          </p:spPr>
        </p:sp>
      </p:grpSp>
      <p:grpSp>
        <p:nvGrpSpPr>
          <p:cNvPr id="5" name="Group 5"/>
          <p:cNvGrpSpPr/>
          <p:nvPr/>
        </p:nvGrpSpPr>
        <p:grpSpPr>
          <a:xfrm>
            <a:off x="9323522" y="1288080"/>
            <a:ext cx="8721913" cy="5246370"/>
            <a:chOff x="0" y="0"/>
            <a:chExt cx="17608510" cy="10591800"/>
          </a:xfrm>
        </p:grpSpPr>
        <p:sp>
          <p:nvSpPr>
            <p:cNvPr id="6" name="Freeform 6"/>
            <p:cNvSpPr/>
            <p:nvPr/>
          </p:nvSpPr>
          <p:spPr>
            <a:xfrm>
              <a:off x="0" y="0"/>
              <a:ext cx="17608510" cy="10591800"/>
            </a:xfrm>
            <a:custGeom>
              <a:avLst/>
              <a:gdLst/>
              <a:ahLst/>
              <a:cxnLst/>
              <a:rect l="l" t="t" r="r" b="b"/>
              <a:pathLst>
                <a:path w="17608510" h="10591800">
                  <a:moveTo>
                    <a:pt x="17608510" y="254000"/>
                  </a:moveTo>
                  <a:lnTo>
                    <a:pt x="17608510" y="10337800"/>
                  </a:lnTo>
                  <a:cubicBezTo>
                    <a:pt x="17608510" y="10478135"/>
                    <a:pt x="17476521" y="10591800"/>
                    <a:pt x="17313560" y="10591800"/>
                  </a:cubicBezTo>
                  <a:lnTo>
                    <a:pt x="294950" y="10591800"/>
                  </a:lnTo>
                  <a:cubicBezTo>
                    <a:pt x="131990" y="10591800"/>
                    <a:pt x="0" y="10478135"/>
                    <a:pt x="0" y="10337800"/>
                  </a:cubicBezTo>
                  <a:lnTo>
                    <a:pt x="0" y="254000"/>
                  </a:lnTo>
                  <a:cubicBezTo>
                    <a:pt x="0" y="113665"/>
                    <a:pt x="131990" y="0"/>
                    <a:pt x="294950" y="0"/>
                  </a:cubicBezTo>
                  <a:lnTo>
                    <a:pt x="17313560" y="0"/>
                  </a:lnTo>
                  <a:cubicBezTo>
                    <a:pt x="17476521" y="0"/>
                    <a:pt x="17608510" y="113665"/>
                    <a:pt x="17608510" y="254000"/>
                  </a:cubicBezTo>
                  <a:close/>
                </a:path>
              </a:pathLst>
            </a:custGeom>
            <a:blipFill>
              <a:blip r:embed="rId5"/>
              <a:stretch>
                <a:fillRect t="-2370" r="-12890" b="-6481"/>
              </a:stretch>
            </a:blipFill>
            <a:ln w="38100" cap="sq">
              <a:solidFill>
                <a:srgbClr val="000000"/>
              </a:solidFill>
              <a:prstDash val="solid"/>
              <a:miter/>
            </a:ln>
          </p:spPr>
        </p:sp>
      </p:grpSp>
      <p:sp>
        <p:nvSpPr>
          <p:cNvPr id="7" name="TextBox 7"/>
          <p:cNvSpPr txBox="1"/>
          <p:nvPr/>
        </p:nvSpPr>
        <p:spPr>
          <a:xfrm>
            <a:off x="1978072" y="234945"/>
            <a:ext cx="14331856" cy="793755"/>
          </a:xfrm>
          <a:prstGeom prst="rect">
            <a:avLst/>
          </a:prstGeom>
        </p:spPr>
        <p:txBody>
          <a:bodyPr lIns="0" tIns="0" rIns="0" bIns="0" rtlCol="0" anchor="t">
            <a:spAutoFit/>
          </a:bodyPr>
          <a:lstStyle/>
          <a:p>
            <a:pPr algn="ctr">
              <a:lnSpc>
                <a:spcPts val="6050"/>
              </a:lnSpc>
            </a:pPr>
            <a:r>
              <a:rPr lang="en-US" sz="5500" u="sng">
                <a:solidFill>
                  <a:srgbClr val="000000"/>
                </a:solidFill>
                <a:latin typeface="Antic Bold"/>
                <a:ea typeface="Antic Bold"/>
                <a:cs typeface="Antic Bold"/>
                <a:sym typeface="Antic Bold"/>
              </a:rPr>
              <a:t>BOOKING PROCEDURE FOR CUSTOMER</a:t>
            </a:r>
          </a:p>
        </p:txBody>
      </p:sp>
      <p:sp>
        <p:nvSpPr>
          <p:cNvPr id="8" name="TextBox 8"/>
          <p:cNvSpPr txBox="1"/>
          <p:nvPr/>
        </p:nvSpPr>
        <p:spPr>
          <a:xfrm>
            <a:off x="305661" y="6948135"/>
            <a:ext cx="7293630" cy="678994"/>
          </a:xfrm>
          <a:prstGeom prst="rect">
            <a:avLst/>
          </a:prstGeom>
        </p:spPr>
        <p:txBody>
          <a:bodyPr lIns="0" tIns="0" rIns="0" bIns="0" rtlCol="0" anchor="t">
            <a:spAutoFit/>
          </a:bodyPr>
          <a:lstStyle/>
          <a:p>
            <a:pPr algn="l">
              <a:lnSpc>
                <a:spcPts val="5191"/>
              </a:lnSpc>
            </a:pPr>
            <a:r>
              <a:rPr lang="en-US" sz="4719">
                <a:solidFill>
                  <a:srgbClr val="000000"/>
                </a:solidFill>
                <a:latin typeface="Antic Bold"/>
                <a:ea typeface="Antic Bold"/>
                <a:cs typeface="Antic Bold"/>
                <a:sym typeface="Antic Bold"/>
              </a:rPr>
              <a:t>TICKET BOOKING SECTION</a:t>
            </a:r>
          </a:p>
        </p:txBody>
      </p:sp>
      <p:sp>
        <p:nvSpPr>
          <p:cNvPr id="9" name="TextBox 9"/>
          <p:cNvSpPr txBox="1"/>
          <p:nvPr/>
        </p:nvSpPr>
        <p:spPr>
          <a:xfrm>
            <a:off x="11797234" y="8017654"/>
            <a:ext cx="6248201" cy="1482731"/>
          </a:xfrm>
          <a:prstGeom prst="rect">
            <a:avLst/>
          </a:prstGeom>
        </p:spPr>
        <p:txBody>
          <a:bodyPr lIns="0" tIns="0" rIns="0" bIns="0" rtlCol="0" anchor="t">
            <a:spAutoFit/>
          </a:bodyPr>
          <a:lstStyle/>
          <a:p>
            <a:pPr algn="r">
              <a:lnSpc>
                <a:spcPts val="3850"/>
              </a:lnSpc>
            </a:pPr>
            <a:r>
              <a:rPr lang="en-US" sz="3500">
                <a:solidFill>
                  <a:srgbClr val="000000"/>
                </a:solidFill>
                <a:latin typeface="Antic Bold"/>
                <a:ea typeface="Antic Bold"/>
                <a:cs typeface="Antic Bold"/>
                <a:sym typeface="Antic Bold"/>
              </a:rPr>
              <a:t>The result shows the final booking of the movie and the desired seat for threater. </a:t>
            </a:r>
          </a:p>
        </p:txBody>
      </p:sp>
      <p:sp>
        <p:nvSpPr>
          <p:cNvPr id="10" name="TextBox 10"/>
          <p:cNvSpPr txBox="1"/>
          <p:nvPr/>
        </p:nvSpPr>
        <p:spPr>
          <a:xfrm>
            <a:off x="357891" y="7832719"/>
            <a:ext cx="8256991" cy="2454281"/>
          </a:xfrm>
          <a:prstGeom prst="rect">
            <a:avLst/>
          </a:prstGeom>
        </p:spPr>
        <p:txBody>
          <a:bodyPr lIns="0" tIns="0" rIns="0" bIns="0" rtlCol="0" anchor="t">
            <a:spAutoFit/>
          </a:bodyPr>
          <a:lstStyle/>
          <a:p>
            <a:pPr algn="l">
              <a:lnSpc>
                <a:spcPts val="3850"/>
              </a:lnSpc>
            </a:pPr>
            <a:r>
              <a:rPr lang="en-US" sz="3500">
                <a:solidFill>
                  <a:srgbClr val="000000"/>
                </a:solidFill>
                <a:latin typeface="Antic Bold"/>
                <a:ea typeface="Antic Bold"/>
                <a:cs typeface="Antic Bold"/>
                <a:sym typeface="Antic Bold"/>
              </a:rPr>
              <a:t>The ticket booking section shows the price of the ticket and gives the features to customers to add the number of seats and the type of seats according to the customers choice. </a:t>
            </a:r>
          </a:p>
        </p:txBody>
      </p:sp>
      <p:sp>
        <p:nvSpPr>
          <p:cNvPr id="11" name="TextBox 11"/>
          <p:cNvSpPr txBox="1"/>
          <p:nvPr/>
        </p:nvSpPr>
        <p:spPr>
          <a:xfrm>
            <a:off x="8841759" y="6948135"/>
            <a:ext cx="9203676" cy="678994"/>
          </a:xfrm>
          <a:prstGeom prst="rect">
            <a:avLst/>
          </a:prstGeom>
        </p:spPr>
        <p:txBody>
          <a:bodyPr lIns="0" tIns="0" rIns="0" bIns="0" rtlCol="0" anchor="t">
            <a:spAutoFit/>
          </a:bodyPr>
          <a:lstStyle/>
          <a:p>
            <a:pPr algn="r">
              <a:lnSpc>
                <a:spcPts val="5191"/>
              </a:lnSpc>
            </a:pPr>
            <a:r>
              <a:rPr lang="en-US" sz="4719">
                <a:solidFill>
                  <a:srgbClr val="000000"/>
                </a:solidFill>
                <a:latin typeface="Antic Bold"/>
                <a:ea typeface="Antic Bold"/>
                <a:cs typeface="Antic Bold"/>
                <a:sym typeface="Antic Bold"/>
              </a:rPr>
              <a:t>TICKET BOOKING CONFIRMATION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Movie booking</dc:title>
  <cp:lastModifiedBy>GURU JANARDHAN REDDY HANUMANTHUGARI</cp:lastModifiedBy>
  <cp:revision>2</cp:revision>
  <dcterms:created xsi:type="dcterms:W3CDTF">2006-08-16T00:00:00Z</dcterms:created>
  <dcterms:modified xsi:type="dcterms:W3CDTF">2024-12-06T15:38:57Z</dcterms:modified>
  <dc:identifier>DAGXlcUBEJI</dc:identifier>
</cp:coreProperties>
</file>